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308" r:id="rId3"/>
    <p:sldId id="307" r:id="rId4"/>
    <p:sldId id="275" r:id="rId5"/>
    <p:sldId id="256" r:id="rId6"/>
    <p:sldId id="297" r:id="rId7"/>
    <p:sldId id="257" r:id="rId8"/>
    <p:sldId id="265" r:id="rId9"/>
    <p:sldId id="261" r:id="rId10"/>
    <p:sldId id="266" r:id="rId11"/>
    <p:sldId id="290" r:id="rId12"/>
    <p:sldId id="262" r:id="rId13"/>
    <p:sldId id="292" r:id="rId14"/>
    <p:sldId id="291" r:id="rId15"/>
    <p:sldId id="276" r:id="rId16"/>
    <p:sldId id="263" r:id="rId17"/>
    <p:sldId id="293" r:id="rId18"/>
    <p:sldId id="269" r:id="rId19"/>
    <p:sldId id="296" r:id="rId20"/>
    <p:sldId id="270" r:id="rId21"/>
    <p:sldId id="294" r:id="rId22"/>
    <p:sldId id="301" r:id="rId23"/>
    <p:sldId id="300" r:id="rId24"/>
    <p:sldId id="299" r:id="rId25"/>
    <p:sldId id="298" r:id="rId26"/>
    <p:sldId id="302" r:id="rId27"/>
    <p:sldId id="271" r:id="rId28"/>
    <p:sldId id="278" r:id="rId29"/>
    <p:sldId id="277" r:id="rId30"/>
    <p:sldId id="281" r:id="rId31"/>
    <p:sldId id="280" r:id="rId32"/>
    <p:sldId id="283" r:id="rId33"/>
    <p:sldId id="304" r:id="rId34"/>
    <p:sldId id="303" r:id="rId35"/>
    <p:sldId id="282" r:id="rId36"/>
    <p:sldId id="305" r:id="rId37"/>
    <p:sldId id="306" r:id="rId38"/>
    <p:sldId id="285" r:id="rId39"/>
    <p:sldId id="286" r:id="rId40"/>
    <p:sldId id="287" r:id="rId41"/>
    <p:sldId id="288" r:id="rId42"/>
    <p:sldId id="289"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E86AD8-FF40-4FD5-9E93-BA9FEF3B5F5F}"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86AD8-FF40-4FD5-9E93-BA9FEF3B5F5F}"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86AD8-FF40-4FD5-9E93-BA9FEF3B5F5F}"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E86AD8-FF40-4FD5-9E93-BA9FEF3B5F5F}"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E86AD8-FF40-4FD5-9E93-BA9FEF3B5F5F}"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E86AD8-FF40-4FD5-9E93-BA9FEF3B5F5F}"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E86AD8-FF40-4FD5-9E93-BA9FEF3B5F5F}"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86AD8-FF40-4FD5-9E93-BA9FEF3B5F5F}"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86AD8-FF40-4FD5-9E93-BA9FEF3B5F5F}"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86AD8-FF40-4FD5-9E93-BA9FEF3B5F5F}"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E86AD8-FF40-4FD5-9E93-BA9FEF3B5F5F}"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29C2A-C3CC-46B9-BA06-3A91081D68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86AD8-FF40-4FD5-9E93-BA9FEF3B5F5F}" type="datetimeFigureOut">
              <a:rPr lang="en-US" smtClean="0"/>
              <a:t>9/21/2023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29C2A-C3CC-46B9-BA06-3A91081D680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542F1-7DDB-E1D9-9239-DD9C4ACB73F3}"/>
              </a:ext>
            </a:extLst>
          </p:cNvPr>
          <p:cNvSpPr>
            <a:spLocks noGrp="1"/>
          </p:cNvSpPr>
          <p:nvPr>
            <p:ph type="title"/>
          </p:nvPr>
        </p:nvSpPr>
        <p:spPr>
          <a:xfrm>
            <a:off x="609600" y="1556792"/>
            <a:ext cx="10972800" cy="3096344"/>
          </a:xfrm>
        </p:spPr>
        <p:txBody>
          <a:bodyPr>
            <a:normAutofit/>
          </a:bodyPr>
          <a:lstStyle/>
          <a:p>
            <a:r>
              <a:rPr lang="en-GB" b="1" dirty="0"/>
              <a:t>Digital Image Processing </a:t>
            </a:r>
            <a:br>
              <a:rPr lang="en-GB" b="1" dirty="0"/>
            </a:br>
            <a:r>
              <a:rPr lang="en-GB" b="1" dirty="0"/>
              <a:t>UNIT-II</a:t>
            </a:r>
            <a:br>
              <a:rPr lang="en-GB" b="1" dirty="0"/>
            </a:br>
            <a:r>
              <a:rPr lang="en-GB" b="1" dirty="0"/>
              <a:t>Spatial Filters</a:t>
            </a:r>
            <a:endParaRPr lang="en-IN" b="1" dirty="0"/>
          </a:p>
        </p:txBody>
      </p:sp>
    </p:spTree>
    <p:extLst>
      <p:ext uri="{BB962C8B-B14F-4D97-AF65-F5344CB8AC3E}">
        <p14:creationId xmlns:p14="http://schemas.microsoft.com/office/powerpoint/2010/main" val="3603601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E4B90A-6B31-C99D-87F6-94635C690AE6}"/>
              </a:ext>
            </a:extLst>
          </p:cNvPr>
          <p:cNvSpPr txBox="1"/>
          <p:nvPr/>
        </p:nvSpPr>
        <p:spPr>
          <a:xfrm>
            <a:off x="1271464" y="692696"/>
            <a:ext cx="10081120" cy="4991431"/>
          </a:xfrm>
          <a:prstGeom prst="rect">
            <a:avLst/>
          </a:prstGeom>
          <a:noFill/>
        </p:spPr>
        <p:txBody>
          <a:bodyPr wrap="square">
            <a:spAutoFit/>
          </a:bodyPr>
          <a:lstStyle/>
          <a:p>
            <a:pPr marL="76200" algn="just">
              <a:spcAft>
                <a:spcPts val="0"/>
              </a:spcAft>
            </a:pPr>
            <a:r>
              <a:rPr lang="en-US" sz="2800" b="1" dirty="0">
                <a:effectLst/>
                <a:latin typeface="Times New Roman" panose="02020603050405020304" pitchFamily="18" charset="0"/>
                <a:ea typeface="Times New Roman" panose="02020603050405020304" pitchFamily="18" charset="0"/>
              </a:rPr>
              <a:t>Nonlinear</a:t>
            </a:r>
            <a:r>
              <a:rPr lang="en-US" sz="2800" b="1" spc="-2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Spatial</a:t>
            </a:r>
            <a:r>
              <a:rPr lang="en-US" sz="2800" b="1" spc="-25"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Filtering</a:t>
            </a:r>
          </a:p>
          <a:p>
            <a:pPr marL="76200" marR="191135" algn="just">
              <a:lnSpc>
                <a:spcPct val="150000"/>
              </a:lnSpc>
              <a:spcBef>
                <a:spcPts val="840"/>
              </a:spcBef>
              <a:spcAft>
                <a:spcPts val="0"/>
              </a:spcAft>
            </a:pPr>
            <a:r>
              <a:rPr lang="en-US" sz="2400" dirty="0">
                <a:effectLst/>
                <a:latin typeface="Times New Roman" panose="02020603050405020304" pitchFamily="18" charset="0"/>
                <a:ea typeface="Times New Roman" panose="02020603050405020304" pitchFamily="18" charset="0"/>
              </a:rPr>
              <a:t>The operation also consists of moving the filter mask from pixel to pixel</a:t>
            </a:r>
            <a:r>
              <a:rPr lang="en-US" sz="2400" spc="-3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an image. The filtering operation is based conditionally on the values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 the pixels in the neighborhood, and they do not explicitly use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coefficients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the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sum-of-products manner.</a:t>
            </a:r>
          </a:p>
          <a:p>
            <a:pPr marL="76200" marR="142240"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For example, noise reduction can be achieved effectively with 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nonlinear filter whose basic function is to compute the median gray-level</a:t>
            </a:r>
            <a:r>
              <a:rPr lang="en-US" sz="2400" spc="-3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value in the neighborhood in which the filter is located. Computation 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median is 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nonlinear</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operation.</a:t>
            </a:r>
          </a:p>
        </p:txBody>
      </p:sp>
    </p:spTree>
    <p:extLst>
      <p:ext uri="{BB962C8B-B14F-4D97-AF65-F5344CB8AC3E}">
        <p14:creationId xmlns:p14="http://schemas.microsoft.com/office/powerpoint/2010/main" val="118776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1A6EE2-C132-1928-7833-6ADA5C45D740}"/>
              </a:ext>
            </a:extLst>
          </p:cNvPr>
          <p:cNvPicPr>
            <a:picLocks noGrp="1" noChangeAspect="1"/>
          </p:cNvPicPr>
          <p:nvPr>
            <p:ph idx="1"/>
          </p:nvPr>
        </p:nvPicPr>
        <p:blipFill>
          <a:blip r:embed="rId2"/>
          <a:stretch>
            <a:fillRect/>
          </a:stretch>
        </p:blipFill>
        <p:spPr>
          <a:xfrm>
            <a:off x="2423592" y="2132856"/>
            <a:ext cx="5976664" cy="3505380"/>
          </a:xfrm>
        </p:spPr>
      </p:pic>
      <p:sp>
        <p:nvSpPr>
          <p:cNvPr id="7" name="TextBox 6">
            <a:extLst>
              <a:ext uri="{FF2B5EF4-FFF2-40B4-BE49-F238E27FC236}">
                <a16:creationId xmlns:a16="http://schemas.microsoft.com/office/drawing/2014/main" id="{674475A3-5667-00EB-A470-0678D20FDC09}"/>
              </a:ext>
            </a:extLst>
          </p:cNvPr>
          <p:cNvSpPr txBox="1"/>
          <p:nvPr/>
        </p:nvSpPr>
        <p:spPr>
          <a:xfrm>
            <a:off x="695400" y="131087"/>
            <a:ext cx="11377264" cy="1786643"/>
          </a:xfrm>
          <a:prstGeom prst="rect">
            <a:avLst/>
          </a:prstGeom>
          <a:noFill/>
        </p:spPr>
        <p:txBody>
          <a:bodyPr wrap="square">
            <a:spAutoFit/>
          </a:bodyPr>
          <a:lstStyle/>
          <a:p>
            <a:pPr marL="43180" marR="38735" algn="just">
              <a:spcAft>
                <a:spcPts val="0"/>
              </a:spcAft>
            </a:pPr>
            <a:r>
              <a:rPr lang="en-US" sz="3600" b="1" kern="0" dirty="0">
                <a:effectLst/>
                <a:latin typeface="Century" panose="02040604050505020304" pitchFamily="18" charset="0"/>
                <a:ea typeface="Courier New" panose="02070309020205020404" pitchFamily="49" charset="0"/>
              </a:rPr>
              <a:t>Spatial</a:t>
            </a:r>
            <a:r>
              <a:rPr lang="en-US" sz="3600" b="1" kern="0" spc="15" dirty="0">
                <a:effectLst/>
                <a:latin typeface="Century" panose="02040604050505020304" pitchFamily="18" charset="0"/>
                <a:ea typeface="Courier New" panose="02070309020205020404" pitchFamily="49" charset="0"/>
              </a:rPr>
              <a:t> </a:t>
            </a:r>
            <a:r>
              <a:rPr lang="en-US" sz="3600" b="1" kern="0" dirty="0">
                <a:effectLst/>
                <a:latin typeface="Century" panose="02040604050505020304" pitchFamily="18" charset="0"/>
                <a:ea typeface="Courier New" panose="02070309020205020404" pitchFamily="49" charset="0"/>
              </a:rPr>
              <a:t>Correlation</a:t>
            </a:r>
            <a:r>
              <a:rPr lang="en-US" sz="3600" b="1" kern="0" spc="-10" dirty="0">
                <a:effectLst/>
                <a:latin typeface="Century" panose="02040604050505020304" pitchFamily="18" charset="0"/>
                <a:ea typeface="Courier New" panose="02070309020205020404" pitchFamily="49" charset="0"/>
              </a:rPr>
              <a:t> </a:t>
            </a:r>
            <a:r>
              <a:rPr lang="en-US" sz="3600" b="1" kern="0" dirty="0">
                <a:effectLst/>
                <a:latin typeface="Century" panose="02040604050505020304" pitchFamily="18" charset="0"/>
                <a:ea typeface="Courier New" panose="02070309020205020404" pitchFamily="49" charset="0"/>
              </a:rPr>
              <a:t>and</a:t>
            </a:r>
            <a:r>
              <a:rPr lang="en-US" sz="3600" b="1" kern="0" spc="-5" dirty="0">
                <a:effectLst/>
                <a:latin typeface="Century" panose="02040604050505020304" pitchFamily="18" charset="0"/>
                <a:ea typeface="Courier New" panose="02070309020205020404" pitchFamily="49" charset="0"/>
              </a:rPr>
              <a:t> </a:t>
            </a:r>
            <a:r>
              <a:rPr lang="en-US" sz="3600" b="1" kern="0" dirty="0">
                <a:effectLst/>
                <a:latin typeface="Century" panose="02040604050505020304" pitchFamily="18" charset="0"/>
                <a:ea typeface="Courier New" panose="02070309020205020404" pitchFamily="49" charset="0"/>
              </a:rPr>
              <a:t>convolution</a:t>
            </a:r>
          </a:p>
          <a:p>
            <a:pPr algn="just">
              <a:spcBef>
                <a:spcPts val="20"/>
              </a:spcBef>
              <a:spcAft>
                <a:spcPts val="0"/>
              </a:spcAft>
            </a:pPr>
            <a:r>
              <a:rPr lang="en-US" sz="2000" b="1"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80010" lvl="0" indent="-342900" algn="just">
              <a:spcAft>
                <a:spcPts val="0"/>
              </a:spcAft>
              <a:buFont typeface="Wingdings" panose="05000000000000000000" pitchFamily="2" charset="2"/>
              <a:buChar char=""/>
              <a:tabLst>
                <a:tab pos="514985" algn="l"/>
                <a:tab pos="515620" algn="l"/>
              </a:tabLst>
            </a:pPr>
            <a:r>
              <a:rPr lang="en-US" sz="1800" b="1" dirty="0">
                <a:effectLst/>
                <a:latin typeface="Cambria" panose="02040503050406030204" pitchFamily="18" charset="0"/>
                <a:ea typeface="Times New Roman" panose="02020603050405020304" pitchFamily="18" charset="0"/>
              </a:rPr>
              <a:t>Correlation</a:t>
            </a:r>
            <a:r>
              <a:rPr lang="en-US" sz="1800" dirty="0">
                <a:effectLst/>
                <a:latin typeface="Times New Roman" panose="02020603050405020304" pitchFamily="18" charset="0"/>
                <a:ea typeface="Times New Roman" panose="02020603050405020304" pitchFamily="18" charset="0"/>
              </a:rPr>
              <a:t>:</a:t>
            </a:r>
            <a:r>
              <a:rPr lang="en-US" sz="1800" spc="1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moving</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r>
              <a:rPr lang="en-US" sz="1800" spc="1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mask</a:t>
            </a:r>
            <a:r>
              <a:rPr lang="en-US" sz="1800" spc="1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a:t>
            </a:r>
            <a:r>
              <a:rPr lang="en-US" sz="1800" spc="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1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1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computing</a:t>
            </a:r>
            <a:r>
              <a:rPr lang="en-US" sz="1800" spc="1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3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sum</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products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each</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location.</a:t>
            </a:r>
            <a:endParaRPr lang="en-US" sz="1400" dirty="0">
              <a:effectLst/>
              <a:latin typeface="Times New Roman" panose="02020603050405020304" pitchFamily="18" charset="0"/>
              <a:ea typeface="Times New Roman" panose="02020603050405020304" pitchFamily="18" charset="0"/>
            </a:endParaRPr>
          </a:p>
          <a:p>
            <a:pPr marL="342900" marR="80645" lvl="0" indent="-342900" algn="just">
              <a:lnSpc>
                <a:spcPct val="102000"/>
              </a:lnSpc>
              <a:spcBef>
                <a:spcPts val="55"/>
              </a:spcBef>
              <a:spcAft>
                <a:spcPts val="0"/>
              </a:spcAft>
              <a:buFont typeface="Wingdings" panose="05000000000000000000" pitchFamily="2" charset="2"/>
              <a:buChar char=""/>
              <a:tabLst>
                <a:tab pos="514985" algn="l"/>
                <a:tab pos="515620" algn="l"/>
              </a:tabLst>
            </a:pPr>
            <a:r>
              <a:rPr lang="en-US" sz="1800" b="1" dirty="0">
                <a:effectLst/>
                <a:latin typeface="Cambria" panose="02040503050406030204" pitchFamily="18" charset="0"/>
                <a:ea typeface="Times New Roman" panose="02020603050405020304" pitchFamily="18" charset="0"/>
              </a:rPr>
              <a:t>Convolution</a:t>
            </a:r>
            <a:r>
              <a:rPr lang="en-US" sz="1800" dirty="0">
                <a:effectLst/>
                <a:latin typeface="Times New Roman" panose="02020603050405020304" pitchFamily="18" charset="0"/>
                <a:ea typeface="Times New Roman" panose="02020603050405020304" pitchFamily="18" charset="0"/>
              </a:rPr>
              <a:t>:</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same</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1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correlation,</a:t>
            </a:r>
            <a:r>
              <a:rPr lang="en-US" sz="1800" spc="1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except</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first</a:t>
            </a:r>
            <a:r>
              <a:rPr lang="en-US" sz="1800" spc="140" dirty="0">
                <a:effectLst/>
                <a:latin typeface="Times New Roman" panose="02020603050405020304" pitchFamily="18" charset="0"/>
                <a:ea typeface="Times New Roman" panose="02020603050405020304" pitchFamily="18" charset="0"/>
              </a:rPr>
              <a:t> </a:t>
            </a:r>
            <a:r>
              <a:rPr lang="en-US" sz="1800" b="1" i="1" dirty="0">
                <a:effectLst/>
                <a:latin typeface="Arial" panose="020B0604020202020204" pitchFamily="34" charset="0"/>
                <a:ea typeface="Times New Roman" panose="02020603050405020304" pitchFamily="18" charset="0"/>
                <a:cs typeface="Times New Roman" panose="02020603050405020304" pitchFamily="18" charset="0"/>
              </a:rPr>
              <a:t>rotated</a:t>
            </a:r>
            <a:r>
              <a:rPr lang="en-US" sz="1800" b="1" i="1" spc="-36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b="1" i="1" dirty="0">
                <a:effectLst/>
                <a:latin typeface="Arial" panose="020B0604020202020204" pitchFamily="34" charset="0"/>
                <a:ea typeface="Times New Roman" panose="02020603050405020304" pitchFamily="18" charset="0"/>
                <a:cs typeface="Times New Roman" panose="02020603050405020304" pitchFamily="18" charset="0"/>
              </a:rPr>
              <a:t>by</a:t>
            </a:r>
            <a:r>
              <a:rPr lang="en-US" sz="1800" b="1" i="1" spc="-55"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Cambria" panose="02040503050406030204" pitchFamily="18" charset="0"/>
                <a:ea typeface="Times New Roman" panose="02020603050405020304" pitchFamily="18" charset="0"/>
              </a:rPr>
              <a:t>180 degrees</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5493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C1B149-E4B1-5824-79DE-5AE19B53EF5E}"/>
              </a:ext>
            </a:extLst>
          </p:cNvPr>
          <p:cNvSpPr txBox="1"/>
          <p:nvPr/>
        </p:nvSpPr>
        <p:spPr>
          <a:xfrm>
            <a:off x="0" y="116632"/>
            <a:ext cx="4464496" cy="1518621"/>
          </a:xfrm>
          <a:prstGeom prst="rect">
            <a:avLst/>
          </a:prstGeom>
          <a:noFill/>
        </p:spPr>
        <p:txBody>
          <a:bodyPr wrap="square">
            <a:spAutoFit/>
          </a:bodyPr>
          <a:lstStyle/>
          <a:p>
            <a:pPr marL="43180" marR="38735" algn="just">
              <a:spcAft>
                <a:spcPts val="0"/>
              </a:spcAft>
            </a:pPr>
            <a:r>
              <a:rPr lang="en-US" sz="2000" b="1" kern="0" dirty="0">
                <a:effectLst/>
                <a:latin typeface="Courier New" panose="02070309020205020404" pitchFamily="49" charset="0"/>
                <a:ea typeface="Courier New" panose="02070309020205020404" pitchFamily="49" charset="0"/>
              </a:rPr>
              <a:t>Spatial</a:t>
            </a:r>
            <a:r>
              <a:rPr lang="en-US" sz="2000" b="1" kern="0" spc="15" dirty="0">
                <a:effectLst/>
                <a:latin typeface="Courier New" panose="02070309020205020404" pitchFamily="49" charset="0"/>
                <a:ea typeface="Courier New" panose="02070309020205020404" pitchFamily="49" charset="0"/>
              </a:rPr>
              <a:t> </a:t>
            </a:r>
            <a:r>
              <a:rPr lang="en-US" sz="2000" b="1" kern="0" dirty="0">
                <a:effectLst/>
                <a:latin typeface="Courier New" panose="02070309020205020404" pitchFamily="49" charset="0"/>
                <a:ea typeface="Courier New" panose="02070309020205020404" pitchFamily="49" charset="0"/>
              </a:rPr>
              <a:t>Correlation</a:t>
            </a:r>
            <a:r>
              <a:rPr lang="en-US" sz="2000" b="1" kern="0" spc="-10" dirty="0">
                <a:effectLst/>
                <a:latin typeface="Courier New" panose="02070309020205020404" pitchFamily="49" charset="0"/>
                <a:ea typeface="Courier New" panose="02070309020205020404" pitchFamily="49" charset="0"/>
              </a:rPr>
              <a:t> </a:t>
            </a:r>
            <a:r>
              <a:rPr lang="en-US" sz="2000" b="1" kern="0" dirty="0">
                <a:effectLst/>
                <a:latin typeface="Courier New" panose="02070309020205020404" pitchFamily="49" charset="0"/>
                <a:ea typeface="Courier New" panose="02070309020205020404" pitchFamily="49" charset="0"/>
              </a:rPr>
              <a:t>and</a:t>
            </a:r>
            <a:r>
              <a:rPr lang="en-US" sz="2000" b="1" kern="0" spc="-5" dirty="0">
                <a:effectLst/>
                <a:latin typeface="Courier New" panose="02070309020205020404" pitchFamily="49" charset="0"/>
                <a:ea typeface="Courier New" panose="02070309020205020404" pitchFamily="49" charset="0"/>
              </a:rPr>
              <a:t> </a:t>
            </a:r>
            <a:r>
              <a:rPr lang="en-US" sz="2000" b="1" kern="0" dirty="0">
                <a:effectLst/>
                <a:latin typeface="Courier New" panose="02070309020205020404" pitchFamily="49" charset="0"/>
                <a:ea typeface="Courier New" panose="02070309020205020404" pitchFamily="49" charset="0"/>
              </a:rPr>
              <a:t>convolution</a:t>
            </a:r>
            <a:endParaRPr lang="en-US" sz="1400" dirty="0">
              <a:effectLst/>
              <a:latin typeface="Times New Roman" panose="02020603050405020304" pitchFamily="18" charset="0"/>
              <a:ea typeface="Times New Roman" panose="02020603050405020304" pitchFamily="18" charset="0"/>
            </a:endParaRPr>
          </a:p>
          <a:p>
            <a:pPr marL="85725" algn="just">
              <a:lnSpc>
                <a:spcPts val="1505"/>
              </a:lnSpc>
              <a:spcBef>
                <a:spcPts val="55"/>
              </a:spcBef>
              <a:spcAft>
                <a:spcPts val="0"/>
              </a:spcAft>
            </a:pPr>
            <a:br>
              <a:rPr lang="en-US" sz="1800" dirty="0">
                <a:effectLst/>
                <a:latin typeface="Symbol" panose="05050102010706020507" pitchFamily="18" charset="2"/>
                <a:ea typeface="Times New Roman" panose="02020603050405020304" pitchFamily="18" charset="0"/>
                <a:cs typeface="Times New Roman" panose="02020603050405020304" pitchFamily="18" charset="0"/>
              </a:rPr>
            </a:br>
            <a:r>
              <a:rPr lang="en-US" sz="1800" b="1" dirty="0">
                <a:effectLst/>
                <a:latin typeface="Cambria" panose="02040503050406030204" pitchFamily="18" charset="0"/>
                <a:ea typeface="Times New Roman" panose="02020603050405020304" pitchFamily="18" charset="0"/>
              </a:rPr>
              <a:t>Example:</a:t>
            </a:r>
            <a:r>
              <a:rPr lang="en-US" sz="1800" b="1" spc="185" dirty="0">
                <a:effectLst/>
                <a:latin typeface="Cambria" panose="020405030504060302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1-D</a:t>
            </a:r>
            <a:r>
              <a:rPr lang="en-US" sz="1800" spc="1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illustration:</a:t>
            </a:r>
            <a:r>
              <a:rPr lang="en-US" sz="1800" spc="1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(figure</a:t>
            </a:r>
            <a:r>
              <a:rPr lang="en-US" sz="1800" spc="2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a:t>
            </a:r>
            <a:endParaRPr lang="en-US" sz="1400" dirty="0">
              <a:effectLst/>
              <a:latin typeface="Times New Roman" panose="02020603050405020304" pitchFamily="18" charset="0"/>
              <a:ea typeface="Times New Roman" panose="02020603050405020304" pitchFamily="18" charset="0"/>
            </a:endParaRPr>
          </a:p>
          <a:p>
            <a:pPr marL="85725" algn="just">
              <a:lnSpc>
                <a:spcPts val="1565"/>
              </a:lnSpc>
              <a:spcAft>
                <a:spcPts val="0"/>
              </a:spcAft>
            </a:pPr>
            <a:r>
              <a:rPr lang="en-US" sz="1800" dirty="0">
                <a:effectLst/>
                <a:latin typeface="Times New Roman" panose="02020603050405020304" pitchFamily="18" charset="0"/>
                <a:ea typeface="Times New Roman" panose="02020603050405020304" pitchFamily="18" charset="0"/>
              </a:rPr>
              <a:t>Assume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b="1" i="1" dirty="0">
                <a:effectLst/>
                <a:latin typeface="Cambria" panose="02040503050406030204" pitchFamily="18" charset="0"/>
                <a:ea typeface="Times New Roman" panose="02020603050405020304" pitchFamily="18" charset="0"/>
              </a:rPr>
              <a:t>f</a:t>
            </a:r>
            <a:r>
              <a:rPr lang="en-US" sz="1800" b="1" i="1" spc="25" dirty="0">
                <a:effectLst/>
                <a:latin typeface="Cambria" panose="020405030504060302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function,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5" dirty="0">
                <a:effectLst/>
                <a:latin typeface="Times New Roman" panose="02020603050405020304" pitchFamily="18" charset="0"/>
                <a:ea typeface="Times New Roman" panose="02020603050405020304" pitchFamily="18" charset="0"/>
              </a:rPr>
              <a:t> </a:t>
            </a:r>
            <a:r>
              <a:rPr lang="en-US" sz="1800" b="1" i="1" dirty="0">
                <a:effectLst/>
                <a:latin typeface="Cambria" panose="02040503050406030204" pitchFamily="18" charset="0"/>
                <a:ea typeface="Times New Roman" panose="02020603050405020304" pitchFamily="18" charset="0"/>
              </a:rPr>
              <a:t>w</a:t>
            </a:r>
            <a:r>
              <a:rPr lang="en-US" sz="1800" b="1" i="1" spc="35" dirty="0">
                <a:effectLst/>
                <a:latin typeface="Cambria" panose="020405030504060302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p>
        </p:txBody>
      </p:sp>
      <p:pic>
        <p:nvPicPr>
          <p:cNvPr id="6" name="Picture 5">
            <a:extLst>
              <a:ext uri="{FF2B5EF4-FFF2-40B4-BE49-F238E27FC236}">
                <a16:creationId xmlns:a16="http://schemas.microsoft.com/office/drawing/2014/main" id="{67C879EF-92B7-D007-8C81-D31F9895CF16}"/>
              </a:ext>
            </a:extLst>
          </p:cNvPr>
          <p:cNvPicPr>
            <a:picLocks noChangeAspect="1"/>
          </p:cNvPicPr>
          <p:nvPr/>
        </p:nvPicPr>
        <p:blipFill>
          <a:blip r:embed="rId2"/>
          <a:stretch>
            <a:fillRect/>
          </a:stretch>
        </p:blipFill>
        <p:spPr>
          <a:xfrm>
            <a:off x="4583832" y="116632"/>
            <a:ext cx="6984776" cy="6741368"/>
          </a:xfrm>
          <a:prstGeom prst="rect">
            <a:avLst/>
          </a:prstGeom>
        </p:spPr>
      </p:pic>
    </p:spTree>
    <p:extLst>
      <p:ext uri="{BB962C8B-B14F-4D97-AF65-F5344CB8AC3E}">
        <p14:creationId xmlns:p14="http://schemas.microsoft.com/office/powerpoint/2010/main" val="152390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9FC404-B6CE-52EE-EDB9-0B4DDBFA70A0}"/>
              </a:ext>
            </a:extLst>
          </p:cNvPr>
          <p:cNvPicPr>
            <a:picLocks noChangeAspect="1"/>
          </p:cNvPicPr>
          <p:nvPr/>
        </p:nvPicPr>
        <p:blipFill>
          <a:blip r:embed="rId2"/>
          <a:stretch>
            <a:fillRect/>
          </a:stretch>
        </p:blipFill>
        <p:spPr>
          <a:xfrm>
            <a:off x="3359696" y="215482"/>
            <a:ext cx="5389038" cy="2482978"/>
          </a:xfrm>
          <a:prstGeom prst="rect">
            <a:avLst/>
          </a:prstGeom>
        </p:spPr>
      </p:pic>
      <p:pic>
        <p:nvPicPr>
          <p:cNvPr id="9" name="Picture 8">
            <a:extLst>
              <a:ext uri="{FF2B5EF4-FFF2-40B4-BE49-F238E27FC236}">
                <a16:creationId xmlns:a16="http://schemas.microsoft.com/office/drawing/2014/main" id="{90189728-388B-6E7F-9B63-9B4B0FCFBA42}"/>
              </a:ext>
            </a:extLst>
          </p:cNvPr>
          <p:cNvPicPr>
            <a:picLocks noChangeAspect="1"/>
          </p:cNvPicPr>
          <p:nvPr/>
        </p:nvPicPr>
        <p:blipFill>
          <a:blip r:embed="rId3"/>
          <a:stretch>
            <a:fillRect/>
          </a:stretch>
        </p:blipFill>
        <p:spPr>
          <a:xfrm>
            <a:off x="3143672" y="3010189"/>
            <a:ext cx="5389038" cy="3619686"/>
          </a:xfrm>
          <a:prstGeom prst="rect">
            <a:avLst/>
          </a:prstGeom>
        </p:spPr>
      </p:pic>
    </p:spTree>
    <p:extLst>
      <p:ext uri="{BB962C8B-B14F-4D97-AF65-F5344CB8AC3E}">
        <p14:creationId xmlns:p14="http://schemas.microsoft.com/office/powerpoint/2010/main" val="91159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F722B3-1A07-C040-1782-F439A33D6B7B}"/>
              </a:ext>
            </a:extLst>
          </p:cNvPr>
          <p:cNvPicPr>
            <a:picLocks noGrp="1" noChangeAspect="1"/>
          </p:cNvPicPr>
          <p:nvPr>
            <p:ph idx="1"/>
          </p:nvPr>
        </p:nvPicPr>
        <p:blipFill>
          <a:blip r:embed="rId2"/>
          <a:stretch>
            <a:fillRect/>
          </a:stretch>
        </p:blipFill>
        <p:spPr>
          <a:xfrm>
            <a:off x="2459596" y="548680"/>
            <a:ext cx="7272808" cy="4968552"/>
          </a:xfrm>
        </p:spPr>
      </p:pic>
    </p:spTree>
    <p:extLst>
      <p:ext uri="{BB962C8B-B14F-4D97-AF65-F5344CB8AC3E}">
        <p14:creationId xmlns:p14="http://schemas.microsoft.com/office/powerpoint/2010/main" val="53907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07CE-5B07-29FE-57BA-4BEB1545A9D5}"/>
              </a:ext>
            </a:extLst>
          </p:cNvPr>
          <p:cNvSpPr>
            <a:spLocks noGrp="1"/>
          </p:cNvSpPr>
          <p:nvPr>
            <p:ph type="title"/>
          </p:nvPr>
        </p:nvSpPr>
        <p:spPr>
          <a:xfrm>
            <a:off x="479376" y="89972"/>
            <a:ext cx="10972800" cy="369332"/>
          </a:xfrm>
        </p:spPr>
        <p:txBody>
          <a:bodyPr>
            <a:normAutofit fontScale="90000"/>
          </a:bodyPr>
          <a:lstStyle/>
          <a:p>
            <a:r>
              <a:rPr lang="en-US" b="1" spc="0" dirty="0">
                <a:effectLst/>
                <a:latin typeface="Times New Roman" panose="02020603050405020304" pitchFamily="18" charset="0"/>
                <a:ea typeface="Times New Roman" panose="02020603050405020304" pitchFamily="18" charset="0"/>
              </a:rPr>
              <a:t>Smoothing</a:t>
            </a:r>
            <a:r>
              <a:rPr lang="en-US" b="1" spc="-10" dirty="0">
                <a:effectLst/>
                <a:latin typeface="Times New Roman" panose="02020603050405020304" pitchFamily="18" charset="0"/>
                <a:ea typeface="Times New Roman" panose="02020603050405020304" pitchFamily="18" charset="0"/>
              </a:rPr>
              <a:t> </a:t>
            </a:r>
            <a:r>
              <a:rPr lang="en-US" b="1" spc="0" dirty="0">
                <a:effectLst/>
                <a:latin typeface="Times New Roman" panose="02020603050405020304" pitchFamily="18" charset="0"/>
                <a:ea typeface="Times New Roman" panose="02020603050405020304" pitchFamily="18" charset="0"/>
              </a:rPr>
              <a:t>Spatial</a:t>
            </a:r>
            <a:r>
              <a:rPr lang="en-US" b="1" spc="-5" dirty="0">
                <a:effectLst/>
                <a:latin typeface="Times New Roman" panose="02020603050405020304" pitchFamily="18" charset="0"/>
                <a:ea typeface="Times New Roman" panose="02020603050405020304" pitchFamily="18" charset="0"/>
              </a:rPr>
              <a:t> </a:t>
            </a:r>
            <a:r>
              <a:rPr lang="en-US" b="1" spc="0" dirty="0">
                <a:effectLst/>
                <a:latin typeface="Times New Roman" panose="02020603050405020304" pitchFamily="18" charset="0"/>
                <a:ea typeface="Times New Roman" panose="02020603050405020304" pitchFamily="18" charset="0"/>
              </a:rPr>
              <a:t>Filters</a:t>
            </a:r>
            <a:endParaRPr lang="en-IN" dirty="0"/>
          </a:p>
        </p:txBody>
      </p:sp>
      <p:sp>
        <p:nvSpPr>
          <p:cNvPr id="4" name="Rectangle 1">
            <a:extLst>
              <a:ext uri="{FF2B5EF4-FFF2-40B4-BE49-F238E27FC236}">
                <a16:creationId xmlns:a16="http://schemas.microsoft.com/office/drawing/2014/main" id="{832D9207-BBDB-0D9D-A089-DE1037D454F8}"/>
              </a:ext>
            </a:extLst>
          </p:cNvPr>
          <p:cNvSpPr>
            <a:spLocks noGrp="1" noChangeArrowheads="1"/>
          </p:cNvSpPr>
          <p:nvPr>
            <p:ph idx="1"/>
          </p:nvPr>
        </p:nvSpPr>
        <p:spPr bwMode="auto">
          <a:xfrm>
            <a:off x="1170348" y="852025"/>
            <a:ext cx="9590856"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Types of Smoothing Spatial Filter: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273239"/>
              </a:solidFill>
              <a:effectLst/>
              <a:latin typeface="Arial" panose="020B0604020202020204" pitchFamily="34" charset="0"/>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Linear Filter (Mean Filter)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273239"/>
                </a:solidFill>
                <a:effectLst/>
                <a:latin typeface="Arial" panose="020B0604020202020204" pitchFamily="34" charset="0"/>
                <a:cs typeface="Arial" panose="020B0604020202020204" pitchFamily="34" charset="0"/>
              </a:rPr>
              <a:t>2.</a:t>
            </a:r>
            <a:r>
              <a:rPr kumimoji="0" lang="en-US" altLang="en-US" sz="2400" b="0" i="0" u="none" strike="noStrike" cap="none" normalizeH="0" baseline="0" dirty="0">
                <a:ln>
                  <a:noFill/>
                </a:ln>
                <a:solidFill>
                  <a:srgbClr val="273239"/>
                </a:solidFill>
                <a:effectLst/>
                <a:latin typeface="Arial" panose="020B0604020202020204" pitchFamily="34" charset="0"/>
                <a:cs typeface="Arial" panose="020B0604020202020204" pitchFamily="34" charset="0"/>
              </a:rPr>
              <a:t> Order Statistics (Non-linear) filter </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1AC03B7-202C-363E-45C0-9BF348351ED0}"/>
              </a:ext>
            </a:extLst>
          </p:cNvPr>
          <p:cNvSpPr txBox="1"/>
          <p:nvPr/>
        </p:nvSpPr>
        <p:spPr>
          <a:xfrm>
            <a:off x="1055440" y="2276872"/>
            <a:ext cx="9590856" cy="3416320"/>
          </a:xfrm>
          <a:prstGeom prst="rect">
            <a:avLst/>
          </a:prstGeom>
          <a:noFill/>
        </p:spPr>
        <p:txBody>
          <a:bodyPr wrap="square">
            <a:spAutoFit/>
          </a:bodyPr>
          <a:lstStyle/>
          <a:p>
            <a:pPr algn="l" fontAlgn="base"/>
            <a:endParaRPr lang="en-GB" dirty="0">
              <a:solidFill>
                <a:srgbClr val="273239"/>
              </a:solidFill>
              <a:latin typeface="urw-din"/>
            </a:endParaRPr>
          </a:p>
          <a:p>
            <a:pPr algn="l" fontAlgn="base"/>
            <a:endParaRPr lang="en-GB" b="0" i="0" dirty="0">
              <a:solidFill>
                <a:srgbClr val="273239"/>
              </a:solidFill>
              <a:effectLst/>
              <a:latin typeface="urw-din"/>
            </a:endParaRPr>
          </a:p>
          <a:p>
            <a:pPr algn="l" fontAlgn="base">
              <a:buFont typeface="+mj-lt"/>
              <a:buAutoNum type="arabicPeriod"/>
            </a:pPr>
            <a:r>
              <a:rPr lang="en-GB" b="1" i="0" dirty="0">
                <a:solidFill>
                  <a:srgbClr val="273239"/>
                </a:solidFill>
                <a:effectLst/>
                <a:latin typeface="urw-din"/>
              </a:rPr>
              <a:t>  Linear Filter(Mean Filter):</a:t>
            </a:r>
            <a:br>
              <a:rPr lang="en-GB" b="0" i="0" dirty="0">
                <a:solidFill>
                  <a:srgbClr val="273239"/>
                </a:solidFill>
                <a:effectLst/>
                <a:latin typeface="urw-din"/>
              </a:rPr>
            </a:br>
            <a:r>
              <a:rPr lang="en-GB" b="0" i="0" dirty="0">
                <a:solidFill>
                  <a:srgbClr val="273239"/>
                </a:solidFill>
                <a:effectLst/>
                <a:latin typeface="urw-din"/>
              </a:rPr>
              <a:t>Linear spatial filter is simply the average of the pixels contained in the </a:t>
            </a:r>
            <a:r>
              <a:rPr lang="en-GB" b="0" i="0" dirty="0" err="1">
                <a:solidFill>
                  <a:srgbClr val="273239"/>
                </a:solidFill>
                <a:effectLst/>
                <a:latin typeface="urw-din"/>
              </a:rPr>
              <a:t>neighborhood</a:t>
            </a:r>
            <a:r>
              <a:rPr lang="en-GB" b="0" i="0" dirty="0">
                <a:solidFill>
                  <a:srgbClr val="273239"/>
                </a:solidFill>
                <a:effectLst/>
                <a:latin typeface="urw-din"/>
              </a:rPr>
              <a:t> of the filter mask. The idea is replacing the value of every pixel in an image by the average of the grey levels in the neighbourhood define by the filter mask.</a:t>
            </a:r>
          </a:p>
          <a:p>
            <a:pPr algn="l" fontAlgn="base">
              <a:buFont typeface="+mj-lt"/>
              <a:buAutoNum type="arabicPeriod"/>
            </a:pPr>
            <a:endParaRPr lang="en-GB" dirty="0">
              <a:solidFill>
                <a:srgbClr val="273239"/>
              </a:solidFill>
              <a:latin typeface="urw-din"/>
            </a:endParaRPr>
          </a:p>
          <a:p>
            <a:pPr algn="l" fontAlgn="base">
              <a:buFont typeface="+mj-lt"/>
              <a:buAutoNum type="arabicPeriod"/>
            </a:pPr>
            <a:endParaRPr lang="en-GB" b="0" i="0" dirty="0">
              <a:solidFill>
                <a:srgbClr val="273239"/>
              </a:solidFill>
              <a:effectLst/>
              <a:latin typeface="urw-din"/>
            </a:endParaRPr>
          </a:p>
          <a:p>
            <a:pPr algn="l" fontAlgn="base"/>
            <a:r>
              <a:rPr lang="en-GB" b="1" i="0" dirty="0">
                <a:solidFill>
                  <a:srgbClr val="273239"/>
                </a:solidFill>
                <a:effectLst/>
                <a:latin typeface="urw-din"/>
              </a:rPr>
              <a:t>Types of Mean filter:</a:t>
            </a:r>
            <a:endParaRPr lang="en-GB" b="0" i="0" dirty="0">
              <a:solidFill>
                <a:srgbClr val="273239"/>
              </a:solidFill>
              <a:effectLst/>
              <a:latin typeface="urw-din"/>
            </a:endParaRPr>
          </a:p>
          <a:p>
            <a:pPr marL="742950" lvl="1" indent="-285750" algn="l" fontAlgn="base">
              <a:buFont typeface="+mj-lt"/>
              <a:buAutoNum type="arabicPeriod"/>
            </a:pPr>
            <a:r>
              <a:rPr lang="en-GB" b="1" i="0" dirty="0">
                <a:solidFill>
                  <a:srgbClr val="273239"/>
                </a:solidFill>
                <a:effectLst/>
                <a:latin typeface="urw-din"/>
              </a:rPr>
              <a:t>(</a:t>
            </a:r>
            <a:r>
              <a:rPr lang="en-GB" b="1" i="0" dirty="0" err="1">
                <a:solidFill>
                  <a:srgbClr val="273239"/>
                </a:solidFill>
                <a:effectLst/>
                <a:latin typeface="urw-din"/>
              </a:rPr>
              <a:t>i</a:t>
            </a:r>
            <a:r>
              <a:rPr lang="en-GB" b="1" i="0" dirty="0">
                <a:solidFill>
                  <a:srgbClr val="273239"/>
                </a:solidFill>
                <a:effectLst/>
                <a:latin typeface="urw-din"/>
              </a:rPr>
              <a:t>) Averaging filter:</a:t>
            </a:r>
            <a:r>
              <a:rPr lang="en-GB" b="0" i="0" dirty="0">
                <a:solidFill>
                  <a:srgbClr val="273239"/>
                </a:solidFill>
                <a:effectLst/>
                <a:latin typeface="urw-din"/>
              </a:rPr>
              <a:t> It is used in reduction of the detail in image. All coefficients are equal.</a:t>
            </a:r>
          </a:p>
          <a:p>
            <a:pPr marL="742950" lvl="1" indent="-285750" algn="l" fontAlgn="base">
              <a:buFont typeface="+mj-lt"/>
              <a:buAutoNum type="arabicPeriod"/>
            </a:pPr>
            <a:r>
              <a:rPr lang="en-GB" b="1" i="0" dirty="0">
                <a:solidFill>
                  <a:srgbClr val="273239"/>
                </a:solidFill>
                <a:effectLst/>
                <a:latin typeface="urw-din"/>
              </a:rPr>
              <a:t>(ii) Weighted averaging filter:</a:t>
            </a:r>
            <a:r>
              <a:rPr lang="en-GB" b="0" i="0" dirty="0">
                <a:solidFill>
                  <a:srgbClr val="273239"/>
                </a:solidFill>
                <a:effectLst/>
                <a:latin typeface="urw-din"/>
              </a:rPr>
              <a:t> In this, pixels are multiplied by different coefficients. </a:t>
            </a:r>
            <a:r>
              <a:rPr lang="en-GB" b="0" i="0" dirty="0" err="1">
                <a:solidFill>
                  <a:srgbClr val="273239"/>
                </a:solidFill>
                <a:effectLst/>
                <a:latin typeface="urw-din"/>
              </a:rPr>
              <a:t>Center</a:t>
            </a:r>
            <a:r>
              <a:rPr lang="en-GB" b="0" i="0" dirty="0">
                <a:solidFill>
                  <a:srgbClr val="273239"/>
                </a:solidFill>
                <a:effectLst/>
                <a:latin typeface="urw-din"/>
              </a:rPr>
              <a:t> pixel is multiplied by a higher value than average filter.</a:t>
            </a:r>
          </a:p>
        </p:txBody>
      </p:sp>
    </p:spTree>
    <p:extLst>
      <p:ext uri="{BB962C8B-B14F-4D97-AF65-F5344CB8AC3E}">
        <p14:creationId xmlns:p14="http://schemas.microsoft.com/office/powerpoint/2010/main" val="337367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631519-2B85-D789-F653-7ADEDACB51C4}"/>
              </a:ext>
            </a:extLst>
          </p:cNvPr>
          <p:cNvSpPr txBox="1"/>
          <p:nvPr/>
        </p:nvSpPr>
        <p:spPr>
          <a:xfrm>
            <a:off x="551384" y="476672"/>
            <a:ext cx="5316295" cy="820866"/>
          </a:xfrm>
          <a:prstGeom prst="rect">
            <a:avLst/>
          </a:prstGeom>
          <a:noFill/>
        </p:spPr>
        <p:txBody>
          <a:bodyPr wrap="square">
            <a:spAutoFit/>
          </a:bodyPr>
          <a:lstStyle/>
          <a:p>
            <a:pPr marL="76200" algn="just">
              <a:spcBef>
                <a:spcPts val="430"/>
              </a:spcBef>
              <a:spcAft>
                <a:spcPts val="0"/>
              </a:spcAft>
            </a:pPr>
            <a:r>
              <a:rPr lang="en-US" sz="2400" b="1" kern="0" dirty="0">
                <a:effectLst/>
                <a:latin typeface="Times New Roman" panose="02020603050405020304" pitchFamily="18" charset="0"/>
                <a:ea typeface="Times New Roman" panose="02020603050405020304" pitchFamily="18" charset="0"/>
              </a:rPr>
              <a:t>Linear Filter ( Mean Filter)</a:t>
            </a:r>
          </a:p>
          <a:p>
            <a:pPr marL="76200" marR="793750" algn="just">
              <a:lnSpc>
                <a:spcPct val="150000"/>
              </a:lnSpc>
              <a:spcBef>
                <a:spcPts val="905"/>
              </a:spcBef>
              <a:spcAft>
                <a:spcPts val="0"/>
              </a:spcAft>
            </a:pPr>
            <a:endParaRPr lang="en-US" sz="12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5EE2461D-147E-485A-7E9C-5D35A7399D38}"/>
              </a:ext>
            </a:extLst>
          </p:cNvPr>
          <p:cNvPicPr>
            <a:picLocks noChangeAspect="1"/>
          </p:cNvPicPr>
          <p:nvPr/>
        </p:nvPicPr>
        <p:blipFill>
          <a:blip r:embed="rId2"/>
          <a:stretch>
            <a:fillRect/>
          </a:stretch>
        </p:blipFill>
        <p:spPr>
          <a:xfrm>
            <a:off x="911424" y="1700808"/>
            <a:ext cx="5184576" cy="3096344"/>
          </a:xfrm>
          <a:prstGeom prst="rect">
            <a:avLst/>
          </a:prstGeom>
        </p:spPr>
      </p:pic>
      <p:pic>
        <p:nvPicPr>
          <p:cNvPr id="15" name="Picture 14">
            <a:extLst>
              <a:ext uri="{FF2B5EF4-FFF2-40B4-BE49-F238E27FC236}">
                <a16:creationId xmlns:a16="http://schemas.microsoft.com/office/drawing/2014/main" id="{F8AB82E8-F5B7-6C52-9451-CBC249A3B88E}"/>
              </a:ext>
            </a:extLst>
          </p:cNvPr>
          <p:cNvPicPr>
            <a:picLocks noChangeAspect="1"/>
          </p:cNvPicPr>
          <p:nvPr/>
        </p:nvPicPr>
        <p:blipFill>
          <a:blip r:embed="rId3"/>
          <a:stretch>
            <a:fillRect/>
          </a:stretch>
        </p:blipFill>
        <p:spPr>
          <a:xfrm>
            <a:off x="6953333" y="323323"/>
            <a:ext cx="4968552" cy="56979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CF61D4-94AA-1544-24D5-F50CB58413CB}"/>
              </a:ext>
            </a:extLst>
          </p:cNvPr>
          <p:cNvPicPr>
            <a:picLocks noGrp="1" noChangeAspect="1"/>
          </p:cNvPicPr>
          <p:nvPr>
            <p:ph idx="1"/>
          </p:nvPr>
        </p:nvPicPr>
        <p:blipFill>
          <a:blip r:embed="rId2"/>
          <a:stretch>
            <a:fillRect/>
          </a:stretch>
        </p:blipFill>
        <p:spPr>
          <a:xfrm>
            <a:off x="335360" y="188640"/>
            <a:ext cx="4838949" cy="3162463"/>
          </a:xfrm>
        </p:spPr>
      </p:pic>
      <p:pic>
        <p:nvPicPr>
          <p:cNvPr id="7" name="Picture 6">
            <a:extLst>
              <a:ext uri="{FF2B5EF4-FFF2-40B4-BE49-F238E27FC236}">
                <a16:creationId xmlns:a16="http://schemas.microsoft.com/office/drawing/2014/main" id="{1AF65BF9-F71F-52BD-57DC-339054C28915}"/>
              </a:ext>
            </a:extLst>
          </p:cNvPr>
          <p:cNvPicPr>
            <a:picLocks noChangeAspect="1"/>
          </p:cNvPicPr>
          <p:nvPr/>
        </p:nvPicPr>
        <p:blipFill>
          <a:blip r:embed="rId3"/>
          <a:stretch>
            <a:fillRect/>
          </a:stretch>
        </p:blipFill>
        <p:spPr>
          <a:xfrm>
            <a:off x="525870" y="3491009"/>
            <a:ext cx="4648439" cy="3130711"/>
          </a:xfrm>
          <a:prstGeom prst="rect">
            <a:avLst/>
          </a:prstGeom>
        </p:spPr>
      </p:pic>
      <p:pic>
        <p:nvPicPr>
          <p:cNvPr id="9" name="Picture 8">
            <a:extLst>
              <a:ext uri="{FF2B5EF4-FFF2-40B4-BE49-F238E27FC236}">
                <a16:creationId xmlns:a16="http://schemas.microsoft.com/office/drawing/2014/main" id="{564657F5-4836-9719-5371-9C42DD8396FD}"/>
              </a:ext>
            </a:extLst>
          </p:cNvPr>
          <p:cNvPicPr>
            <a:picLocks noChangeAspect="1"/>
          </p:cNvPicPr>
          <p:nvPr/>
        </p:nvPicPr>
        <p:blipFill>
          <a:blip r:embed="rId4"/>
          <a:stretch>
            <a:fillRect/>
          </a:stretch>
        </p:blipFill>
        <p:spPr>
          <a:xfrm>
            <a:off x="6312024" y="214041"/>
            <a:ext cx="4635738" cy="3111660"/>
          </a:xfrm>
          <a:prstGeom prst="rect">
            <a:avLst/>
          </a:prstGeom>
        </p:spPr>
      </p:pic>
      <p:pic>
        <p:nvPicPr>
          <p:cNvPr id="11" name="Picture 10">
            <a:extLst>
              <a:ext uri="{FF2B5EF4-FFF2-40B4-BE49-F238E27FC236}">
                <a16:creationId xmlns:a16="http://schemas.microsoft.com/office/drawing/2014/main" id="{B67D77E3-A8ED-A914-7357-48F30FE26138}"/>
              </a:ext>
            </a:extLst>
          </p:cNvPr>
          <p:cNvPicPr>
            <a:picLocks noChangeAspect="1"/>
          </p:cNvPicPr>
          <p:nvPr/>
        </p:nvPicPr>
        <p:blipFill>
          <a:blip r:embed="rId5"/>
          <a:stretch>
            <a:fillRect/>
          </a:stretch>
        </p:blipFill>
        <p:spPr>
          <a:xfrm>
            <a:off x="6168008" y="3372620"/>
            <a:ext cx="5264421" cy="3271339"/>
          </a:xfrm>
          <a:prstGeom prst="rect">
            <a:avLst/>
          </a:prstGeom>
        </p:spPr>
      </p:pic>
    </p:spTree>
    <p:extLst>
      <p:ext uri="{BB962C8B-B14F-4D97-AF65-F5344CB8AC3E}">
        <p14:creationId xmlns:p14="http://schemas.microsoft.com/office/powerpoint/2010/main" val="344649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4CECF6-B744-21BA-3CFF-0B208649B4D4}"/>
              </a:ext>
            </a:extLst>
          </p:cNvPr>
          <p:cNvPicPr>
            <a:picLocks noChangeAspect="1"/>
          </p:cNvPicPr>
          <p:nvPr/>
        </p:nvPicPr>
        <p:blipFill>
          <a:blip r:embed="rId2"/>
          <a:stretch>
            <a:fillRect/>
          </a:stretch>
        </p:blipFill>
        <p:spPr>
          <a:xfrm>
            <a:off x="2177406" y="1804983"/>
            <a:ext cx="7837188" cy="2272089"/>
          </a:xfrm>
          <a:prstGeom prst="rect">
            <a:avLst/>
          </a:prstGeom>
        </p:spPr>
      </p:pic>
      <p:sp>
        <p:nvSpPr>
          <p:cNvPr id="6" name="TextBox 5">
            <a:extLst>
              <a:ext uri="{FF2B5EF4-FFF2-40B4-BE49-F238E27FC236}">
                <a16:creationId xmlns:a16="http://schemas.microsoft.com/office/drawing/2014/main" id="{EE24BAC8-F608-CD47-F8DE-48E4D69AFF78}"/>
              </a:ext>
            </a:extLst>
          </p:cNvPr>
          <p:cNvSpPr txBox="1"/>
          <p:nvPr/>
        </p:nvSpPr>
        <p:spPr>
          <a:xfrm>
            <a:off x="767408" y="908720"/>
            <a:ext cx="2327625" cy="369332"/>
          </a:xfrm>
          <a:prstGeom prst="rect">
            <a:avLst/>
          </a:prstGeom>
          <a:noFill/>
        </p:spPr>
        <p:txBody>
          <a:bodyPr wrap="none" rtlCol="0">
            <a:spAutoFit/>
          </a:bodyPr>
          <a:lstStyle/>
          <a:p>
            <a:r>
              <a:rPr lang="en-GB" b="1" dirty="0"/>
              <a:t>Effects Averaging filter</a:t>
            </a:r>
            <a:endParaRPr lang="en-IN"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6F9AD1-0AE7-309D-9FDD-9D79638B558D}"/>
              </a:ext>
            </a:extLst>
          </p:cNvPr>
          <p:cNvSpPr txBox="1">
            <a:spLocks noGrp="1"/>
          </p:cNvSpPr>
          <p:nvPr>
            <p:ph idx="1"/>
          </p:nvPr>
        </p:nvSpPr>
        <p:spPr>
          <a:xfrm>
            <a:off x="1055440" y="1124744"/>
            <a:ext cx="10742984" cy="4893647"/>
          </a:xfrm>
          <a:prstGeom prst="rect">
            <a:avLst/>
          </a:prstGeom>
          <a:noFill/>
        </p:spPr>
        <p:txBody>
          <a:bodyPr wrap="square">
            <a:spAutoFit/>
          </a:bodyPr>
          <a:lstStyle/>
          <a:p>
            <a:pPr marL="0" indent="0" algn="just" fontAlgn="base">
              <a:buNone/>
            </a:pPr>
            <a:br>
              <a:rPr lang="en-GB" sz="2400" b="0" i="0" dirty="0">
                <a:solidFill>
                  <a:srgbClr val="273239"/>
                </a:solidFill>
                <a:effectLst/>
                <a:latin typeface="urw-din"/>
              </a:rPr>
            </a:br>
            <a:r>
              <a:rPr lang="en-GB" sz="2400" b="0" i="0" dirty="0">
                <a:solidFill>
                  <a:srgbClr val="273239"/>
                </a:solidFill>
                <a:effectLst/>
                <a:latin typeface="urw-din"/>
              </a:rPr>
              <a:t>It is based on the ordering the pixels contained in the image area encompassed by the filter. It replaces the value of the </a:t>
            </a:r>
            <a:r>
              <a:rPr lang="en-GB" sz="2400" b="0" i="0" dirty="0" err="1">
                <a:solidFill>
                  <a:srgbClr val="273239"/>
                </a:solidFill>
                <a:effectLst/>
                <a:latin typeface="urw-din"/>
              </a:rPr>
              <a:t>center</a:t>
            </a:r>
            <a:r>
              <a:rPr lang="en-GB" sz="2400" b="0" i="0" dirty="0">
                <a:solidFill>
                  <a:srgbClr val="273239"/>
                </a:solidFill>
                <a:effectLst/>
                <a:latin typeface="urw-din"/>
              </a:rPr>
              <a:t> pixel with the value determined by the ranking result. Edges are better preserved in this filtering.</a:t>
            </a:r>
          </a:p>
          <a:p>
            <a:pPr marL="0" indent="0" algn="just" fontAlgn="base">
              <a:buNone/>
            </a:pPr>
            <a:endParaRPr lang="en-GB" sz="2400" dirty="0">
              <a:solidFill>
                <a:srgbClr val="273239"/>
              </a:solidFill>
              <a:latin typeface="urw-din"/>
            </a:endParaRPr>
          </a:p>
          <a:p>
            <a:pPr marL="0" indent="0" algn="just" fontAlgn="base">
              <a:buNone/>
            </a:pPr>
            <a:r>
              <a:rPr lang="en-GB" sz="2400" b="1" i="0" dirty="0">
                <a:solidFill>
                  <a:srgbClr val="273239"/>
                </a:solidFill>
                <a:effectLst/>
                <a:latin typeface="urw-din"/>
              </a:rPr>
              <a:t>Types of Order statistics filter:</a:t>
            </a:r>
            <a:endParaRPr lang="en-GB" sz="2400" b="0" i="0" dirty="0">
              <a:solidFill>
                <a:srgbClr val="273239"/>
              </a:solidFill>
              <a:effectLst/>
              <a:latin typeface="urw-din"/>
            </a:endParaRPr>
          </a:p>
          <a:p>
            <a:pPr marL="742950" lvl="1" indent="-285750" algn="just" fontAlgn="base">
              <a:buFont typeface="+mj-lt"/>
              <a:buAutoNum type="arabicPeriod"/>
            </a:pPr>
            <a:r>
              <a:rPr lang="en-GB" sz="2400" b="1" i="0" dirty="0">
                <a:solidFill>
                  <a:srgbClr val="273239"/>
                </a:solidFill>
                <a:effectLst/>
                <a:latin typeface="urw-din"/>
              </a:rPr>
              <a:t>(</a:t>
            </a:r>
            <a:r>
              <a:rPr lang="en-GB" sz="2400" b="1" i="0" dirty="0" err="1">
                <a:solidFill>
                  <a:srgbClr val="273239"/>
                </a:solidFill>
                <a:effectLst/>
                <a:latin typeface="urw-din"/>
              </a:rPr>
              <a:t>i</a:t>
            </a:r>
            <a:r>
              <a:rPr lang="en-GB" sz="2400" b="1" i="0" dirty="0">
                <a:solidFill>
                  <a:srgbClr val="273239"/>
                </a:solidFill>
                <a:effectLst/>
                <a:latin typeface="urw-din"/>
              </a:rPr>
              <a:t>) Minimum filter:</a:t>
            </a:r>
            <a:r>
              <a:rPr lang="en-GB" sz="2400" b="0" i="0" dirty="0">
                <a:solidFill>
                  <a:srgbClr val="273239"/>
                </a:solidFill>
                <a:effectLst/>
                <a:latin typeface="urw-din"/>
              </a:rPr>
              <a:t> 0th percentile filter is the minimum filter. The value of the </a:t>
            </a:r>
            <a:r>
              <a:rPr lang="en-GB" sz="2400" b="0" i="0" dirty="0" err="1">
                <a:solidFill>
                  <a:srgbClr val="273239"/>
                </a:solidFill>
                <a:effectLst/>
                <a:latin typeface="urw-din"/>
              </a:rPr>
              <a:t>center</a:t>
            </a:r>
            <a:r>
              <a:rPr lang="en-GB" sz="2400" b="0" i="0" dirty="0">
                <a:solidFill>
                  <a:srgbClr val="273239"/>
                </a:solidFill>
                <a:effectLst/>
                <a:latin typeface="urw-din"/>
              </a:rPr>
              <a:t> is replaced by the smallest value in the window.</a:t>
            </a:r>
          </a:p>
          <a:p>
            <a:pPr marL="742950" lvl="1" indent="-285750" algn="just" fontAlgn="base">
              <a:buFont typeface="+mj-lt"/>
              <a:buAutoNum type="arabicPeriod"/>
            </a:pPr>
            <a:r>
              <a:rPr lang="en-GB" sz="2400" b="1" i="0" dirty="0">
                <a:solidFill>
                  <a:srgbClr val="273239"/>
                </a:solidFill>
                <a:effectLst/>
                <a:latin typeface="urw-din"/>
              </a:rPr>
              <a:t>(ii) Maximum filter:</a:t>
            </a:r>
            <a:r>
              <a:rPr lang="en-GB" sz="2400" b="0" i="0" dirty="0">
                <a:solidFill>
                  <a:srgbClr val="273239"/>
                </a:solidFill>
                <a:effectLst/>
                <a:latin typeface="urw-din"/>
              </a:rPr>
              <a:t> 100th percentile filter is the maximum filter. The value of the </a:t>
            </a:r>
            <a:r>
              <a:rPr lang="en-GB" sz="2400" b="0" i="0" dirty="0" err="1">
                <a:solidFill>
                  <a:srgbClr val="273239"/>
                </a:solidFill>
                <a:effectLst/>
                <a:latin typeface="urw-din"/>
              </a:rPr>
              <a:t>center</a:t>
            </a:r>
            <a:r>
              <a:rPr lang="en-GB" sz="2400" b="0" i="0" dirty="0">
                <a:solidFill>
                  <a:srgbClr val="273239"/>
                </a:solidFill>
                <a:effectLst/>
                <a:latin typeface="urw-din"/>
              </a:rPr>
              <a:t> is replaced by the largest value in the window.</a:t>
            </a:r>
          </a:p>
          <a:p>
            <a:pPr marL="742950" lvl="1" indent="-285750" algn="just" fontAlgn="base">
              <a:buFont typeface="+mj-lt"/>
              <a:buAutoNum type="arabicPeriod"/>
            </a:pPr>
            <a:r>
              <a:rPr lang="en-GB" sz="2400" b="1" i="0" dirty="0">
                <a:solidFill>
                  <a:srgbClr val="273239"/>
                </a:solidFill>
                <a:effectLst/>
                <a:latin typeface="urw-din"/>
              </a:rPr>
              <a:t>(iii) Median filter:</a:t>
            </a:r>
            <a:r>
              <a:rPr lang="en-GB" sz="2400" b="0" i="0" dirty="0">
                <a:solidFill>
                  <a:srgbClr val="273239"/>
                </a:solidFill>
                <a:effectLst/>
                <a:latin typeface="urw-din"/>
              </a:rPr>
              <a:t> Each pixel in the image is considered. First </a:t>
            </a:r>
            <a:r>
              <a:rPr lang="en-GB" sz="2400" b="0" i="0" dirty="0" err="1">
                <a:solidFill>
                  <a:srgbClr val="273239"/>
                </a:solidFill>
                <a:effectLst/>
                <a:latin typeface="urw-din"/>
              </a:rPr>
              <a:t>neighboring</a:t>
            </a:r>
            <a:r>
              <a:rPr lang="en-GB" sz="2400" b="0" i="0" dirty="0">
                <a:solidFill>
                  <a:srgbClr val="273239"/>
                </a:solidFill>
                <a:effectLst/>
                <a:latin typeface="urw-din"/>
              </a:rPr>
              <a:t> pixels are sorted and original values of the pixel is replaced by the median of the list.</a:t>
            </a:r>
          </a:p>
        </p:txBody>
      </p:sp>
      <p:sp>
        <p:nvSpPr>
          <p:cNvPr id="9" name="TextBox 8">
            <a:extLst>
              <a:ext uri="{FF2B5EF4-FFF2-40B4-BE49-F238E27FC236}">
                <a16:creationId xmlns:a16="http://schemas.microsoft.com/office/drawing/2014/main" id="{B1CEFAFB-F789-E520-1207-638194A5A570}"/>
              </a:ext>
            </a:extLst>
          </p:cNvPr>
          <p:cNvSpPr txBox="1"/>
          <p:nvPr/>
        </p:nvSpPr>
        <p:spPr>
          <a:xfrm>
            <a:off x="263352" y="260648"/>
            <a:ext cx="11146548" cy="991553"/>
          </a:xfrm>
          <a:prstGeom prst="rect">
            <a:avLst/>
          </a:prstGeom>
          <a:noFill/>
        </p:spPr>
        <p:txBody>
          <a:bodyPr wrap="square">
            <a:spAutoFit/>
          </a:bodyPr>
          <a:lstStyle/>
          <a:p>
            <a:pPr marL="76200" algn="just">
              <a:spcAft>
                <a:spcPts val="0"/>
              </a:spcAft>
            </a:pPr>
            <a:r>
              <a:rPr lang="en-US" sz="2800" b="1" dirty="0">
                <a:effectLst/>
                <a:latin typeface="Times New Roman" panose="02020603050405020304" pitchFamily="18" charset="0"/>
                <a:ea typeface="Times New Roman" panose="02020603050405020304" pitchFamily="18" charset="0"/>
              </a:rPr>
              <a:t>Order-statistics</a:t>
            </a:r>
            <a:r>
              <a:rPr lang="en-US" sz="2800" b="1" spc="-45"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filters  ( Non-Linear filter)</a:t>
            </a:r>
          </a:p>
          <a:p>
            <a:pPr marL="76200" marR="93345" algn="just">
              <a:lnSpc>
                <a:spcPct val="150000"/>
              </a:lnSpc>
              <a:spcBef>
                <a:spcPts val="84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4899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9EB9-D467-09C1-F153-CB20419D951B}"/>
              </a:ext>
            </a:extLst>
          </p:cNvPr>
          <p:cNvSpPr>
            <a:spLocks noGrp="1"/>
          </p:cNvSpPr>
          <p:nvPr>
            <p:ph type="title"/>
          </p:nvPr>
        </p:nvSpPr>
        <p:spPr/>
        <p:txBody>
          <a:bodyPr/>
          <a:lstStyle/>
          <a:p>
            <a:pPr algn="l"/>
            <a:r>
              <a:rPr lang="en-GB" b="1" dirty="0"/>
              <a:t>Image Enhancement-Domains</a:t>
            </a:r>
            <a:endParaRPr lang="en-IN" b="1" dirty="0"/>
          </a:p>
        </p:txBody>
      </p:sp>
      <p:sp>
        <p:nvSpPr>
          <p:cNvPr id="3" name="Content Placeholder 2">
            <a:extLst>
              <a:ext uri="{FF2B5EF4-FFF2-40B4-BE49-F238E27FC236}">
                <a16:creationId xmlns:a16="http://schemas.microsoft.com/office/drawing/2014/main" id="{F99D0857-5E65-00B8-1C5C-501D9B5A2381}"/>
              </a:ext>
            </a:extLst>
          </p:cNvPr>
          <p:cNvSpPr>
            <a:spLocks noGrp="1"/>
          </p:cNvSpPr>
          <p:nvPr>
            <p:ph idx="1"/>
          </p:nvPr>
        </p:nvSpPr>
        <p:spPr/>
        <p:txBody>
          <a:bodyPr>
            <a:normAutofit/>
          </a:bodyPr>
          <a:lstStyle/>
          <a:p>
            <a:pPr algn="just"/>
            <a:r>
              <a:rPr lang="en-GB" sz="2800" dirty="0">
                <a:latin typeface="Times New Roman" panose="02020603050405020304" pitchFamily="18" charset="0"/>
                <a:cs typeface="Times New Roman" panose="02020603050405020304" pitchFamily="18" charset="0"/>
              </a:rPr>
              <a:t>Objective – process an image so that the result is more suitable than the original image for a specific application.</a:t>
            </a:r>
          </a:p>
          <a:p>
            <a:pPr marL="0" indent="0" algn="just">
              <a:buNone/>
            </a:pPr>
            <a:endParaRPr lang="en-GB" sz="2800" b="0" i="0" dirty="0">
              <a:solidFill>
                <a:srgbClr val="222222"/>
              </a:solidFill>
              <a:effectLst/>
              <a:latin typeface="Times New Roman" panose="02020603050405020304" pitchFamily="18" charset="0"/>
              <a:cs typeface="Times New Roman" panose="02020603050405020304" pitchFamily="18" charset="0"/>
            </a:endParaRPr>
          </a:p>
          <a:p>
            <a:pPr algn="just"/>
            <a:r>
              <a:rPr lang="en-GB" sz="2800" b="0" i="0" dirty="0">
                <a:solidFill>
                  <a:srgbClr val="222222"/>
                </a:solidFill>
                <a:effectLst/>
                <a:latin typeface="Times New Roman" panose="02020603050405020304" pitchFamily="18" charset="0"/>
                <a:cs typeface="Times New Roman" panose="02020603050405020304" pitchFamily="18" charset="0"/>
              </a:rPr>
              <a:t>There are mainly two methods for image-enhancement: one deals with images in the spatial domain, the other one deals with images in the frequency domain. The ﬁrst method is based on the processing of individual pixels in an image, the second is based on modifying the Fourier transform of an image.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540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11A51D-944E-5D84-66BE-17C14AD8A2D7}"/>
              </a:ext>
            </a:extLst>
          </p:cNvPr>
          <p:cNvPicPr>
            <a:picLocks noChangeAspect="1"/>
          </p:cNvPicPr>
          <p:nvPr/>
        </p:nvPicPr>
        <p:blipFill>
          <a:blip r:embed="rId2"/>
          <a:stretch>
            <a:fillRect/>
          </a:stretch>
        </p:blipFill>
        <p:spPr>
          <a:xfrm>
            <a:off x="790972" y="404664"/>
            <a:ext cx="5419725" cy="4772025"/>
          </a:xfrm>
          <a:prstGeom prst="rect">
            <a:avLst/>
          </a:prstGeom>
        </p:spPr>
      </p:pic>
      <p:pic>
        <p:nvPicPr>
          <p:cNvPr id="7" name="Picture 6">
            <a:extLst>
              <a:ext uri="{FF2B5EF4-FFF2-40B4-BE49-F238E27FC236}">
                <a16:creationId xmlns:a16="http://schemas.microsoft.com/office/drawing/2014/main" id="{65A9FC4E-9440-CCCA-89D7-428B6CEF114B}"/>
              </a:ext>
            </a:extLst>
          </p:cNvPr>
          <p:cNvPicPr>
            <a:picLocks noChangeAspect="1"/>
          </p:cNvPicPr>
          <p:nvPr/>
        </p:nvPicPr>
        <p:blipFill>
          <a:blip r:embed="rId3"/>
          <a:stretch>
            <a:fillRect/>
          </a:stretch>
        </p:blipFill>
        <p:spPr>
          <a:xfrm>
            <a:off x="6960096" y="404664"/>
            <a:ext cx="4152900" cy="3381375"/>
          </a:xfrm>
          <a:prstGeom prst="rect">
            <a:avLst/>
          </a:prstGeom>
        </p:spPr>
      </p:pic>
      <p:sp>
        <p:nvSpPr>
          <p:cNvPr id="9" name="TextBox 8">
            <a:extLst>
              <a:ext uri="{FF2B5EF4-FFF2-40B4-BE49-F238E27FC236}">
                <a16:creationId xmlns:a16="http://schemas.microsoft.com/office/drawing/2014/main" id="{CB18773A-254C-1806-17A1-099145A79983}"/>
              </a:ext>
            </a:extLst>
          </p:cNvPr>
          <p:cNvSpPr txBox="1"/>
          <p:nvPr/>
        </p:nvSpPr>
        <p:spPr>
          <a:xfrm>
            <a:off x="6456040" y="4725144"/>
            <a:ext cx="5419725" cy="1128514"/>
          </a:xfrm>
          <a:prstGeom prst="rect">
            <a:avLst/>
          </a:prstGeom>
          <a:noFill/>
        </p:spPr>
        <p:txBody>
          <a:bodyPr wrap="square">
            <a:spAutoFit/>
          </a:bodyPr>
          <a:lstStyle/>
          <a:p>
            <a:pPr marL="76200">
              <a:spcAft>
                <a:spcPts val="0"/>
              </a:spcAft>
            </a:pPr>
            <a:r>
              <a:rPr lang="en-US" sz="1800" dirty="0">
                <a:effectLst/>
                <a:latin typeface="Times New Roman" panose="02020603050405020304" pitchFamily="18" charset="0"/>
                <a:ea typeface="Times New Roman" panose="02020603050405020304" pitchFamily="18" charset="0"/>
              </a:rPr>
              <a:t>As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figure,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effects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median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p>
          <a:p>
            <a:pPr marL="342900" lvl="0" indent="-342900">
              <a:spcBef>
                <a:spcPts val="815"/>
              </a:spcBef>
              <a:spcAft>
                <a:spcPts val="0"/>
              </a:spcAft>
              <a:buSzPts val="1400"/>
              <a:buFont typeface="Times New Roman" panose="02020603050405020304" pitchFamily="18" charset="0"/>
              <a:buAutoNum type="arabicPeriod"/>
              <a:tabLst>
                <a:tab pos="533400" algn="l"/>
              </a:tabLst>
            </a:pPr>
            <a:r>
              <a:rPr lang="en-US" sz="1800" spc="0" dirty="0">
                <a:effectLst/>
                <a:latin typeface="Times New Roman" panose="02020603050405020304" pitchFamily="18" charset="0"/>
                <a:ea typeface="Times New Roman" panose="02020603050405020304" pitchFamily="18" charset="0"/>
              </a:rPr>
              <a:t>Noise</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reduction</a:t>
            </a:r>
            <a:endParaRPr lang="en-US" sz="1400" spc="0" dirty="0">
              <a:effectLst/>
              <a:latin typeface="Times New Roman" panose="02020603050405020304" pitchFamily="18" charset="0"/>
              <a:ea typeface="Times New Roman" panose="02020603050405020304" pitchFamily="18" charset="0"/>
            </a:endParaRPr>
          </a:p>
          <a:p>
            <a:pPr marL="342900" lvl="0" indent="-342900">
              <a:spcBef>
                <a:spcPts val="800"/>
              </a:spcBef>
              <a:spcAft>
                <a:spcPts val="0"/>
              </a:spcAft>
              <a:buSzPts val="1400"/>
              <a:buFont typeface="Times New Roman" panose="02020603050405020304" pitchFamily="18" charset="0"/>
              <a:buAutoNum type="arabicPeriod"/>
              <a:tabLst>
                <a:tab pos="533400" algn="l"/>
              </a:tabLst>
            </a:pPr>
            <a:r>
              <a:rPr lang="en-US" sz="1800" spc="0" dirty="0">
                <a:effectLst/>
                <a:latin typeface="Times New Roman" panose="02020603050405020304" pitchFamily="18" charset="0"/>
                <a:ea typeface="Times New Roman" panose="02020603050405020304" pitchFamily="18" charset="0"/>
              </a:rPr>
              <a:t>Less</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blurring</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than</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averaging</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linear</a:t>
            </a:r>
            <a:r>
              <a:rPr lang="en-US" sz="1800" spc="-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filter</a:t>
            </a:r>
            <a:endParaRPr lang="en-US" sz="1400" spc="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A85D6D-D0DD-B2AB-1BAF-4BE0EA1E091D}"/>
              </a:ext>
            </a:extLst>
          </p:cNvPr>
          <p:cNvPicPr>
            <a:picLocks noGrp="1" noChangeAspect="1"/>
          </p:cNvPicPr>
          <p:nvPr>
            <p:ph idx="1"/>
          </p:nvPr>
        </p:nvPicPr>
        <p:blipFill>
          <a:blip r:embed="rId2"/>
          <a:stretch>
            <a:fillRect/>
          </a:stretch>
        </p:blipFill>
        <p:spPr>
          <a:xfrm>
            <a:off x="2135560" y="836712"/>
            <a:ext cx="7560840" cy="5400600"/>
          </a:xfrm>
        </p:spPr>
      </p:pic>
    </p:spTree>
    <p:extLst>
      <p:ext uri="{BB962C8B-B14F-4D97-AF65-F5344CB8AC3E}">
        <p14:creationId xmlns:p14="http://schemas.microsoft.com/office/powerpoint/2010/main" val="217669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29C00D-CFFE-561D-84D2-E70AF923946B}"/>
              </a:ext>
            </a:extLst>
          </p:cNvPr>
          <p:cNvPicPr>
            <a:picLocks noGrp="1" noChangeAspect="1"/>
          </p:cNvPicPr>
          <p:nvPr>
            <p:ph idx="1"/>
          </p:nvPr>
        </p:nvPicPr>
        <p:blipFill>
          <a:blip r:embed="rId2"/>
          <a:stretch>
            <a:fillRect/>
          </a:stretch>
        </p:blipFill>
        <p:spPr>
          <a:xfrm>
            <a:off x="263352" y="204513"/>
            <a:ext cx="2978303" cy="2781443"/>
          </a:xfrm>
        </p:spPr>
      </p:pic>
      <p:pic>
        <p:nvPicPr>
          <p:cNvPr id="7" name="Picture 6">
            <a:extLst>
              <a:ext uri="{FF2B5EF4-FFF2-40B4-BE49-F238E27FC236}">
                <a16:creationId xmlns:a16="http://schemas.microsoft.com/office/drawing/2014/main" id="{87AA3A56-E790-FE67-A45A-4CDD1F3C03B1}"/>
              </a:ext>
            </a:extLst>
          </p:cNvPr>
          <p:cNvPicPr>
            <a:picLocks noChangeAspect="1"/>
          </p:cNvPicPr>
          <p:nvPr/>
        </p:nvPicPr>
        <p:blipFill>
          <a:blip r:embed="rId3"/>
          <a:stretch>
            <a:fillRect/>
          </a:stretch>
        </p:blipFill>
        <p:spPr>
          <a:xfrm>
            <a:off x="3881533" y="204513"/>
            <a:ext cx="3949903" cy="3168813"/>
          </a:xfrm>
          <a:prstGeom prst="rect">
            <a:avLst/>
          </a:prstGeom>
        </p:spPr>
      </p:pic>
      <p:pic>
        <p:nvPicPr>
          <p:cNvPr id="9" name="Picture 8">
            <a:extLst>
              <a:ext uri="{FF2B5EF4-FFF2-40B4-BE49-F238E27FC236}">
                <a16:creationId xmlns:a16="http://schemas.microsoft.com/office/drawing/2014/main" id="{2E819170-64D2-0C01-009A-C5588ACE3022}"/>
              </a:ext>
            </a:extLst>
          </p:cNvPr>
          <p:cNvPicPr>
            <a:picLocks noChangeAspect="1"/>
          </p:cNvPicPr>
          <p:nvPr/>
        </p:nvPicPr>
        <p:blipFill>
          <a:blip r:embed="rId4"/>
          <a:stretch>
            <a:fillRect/>
          </a:stretch>
        </p:blipFill>
        <p:spPr>
          <a:xfrm>
            <a:off x="7896200" y="25434"/>
            <a:ext cx="4172164" cy="2978303"/>
          </a:xfrm>
          <a:prstGeom prst="rect">
            <a:avLst/>
          </a:prstGeom>
        </p:spPr>
      </p:pic>
      <p:pic>
        <p:nvPicPr>
          <p:cNvPr id="11" name="Picture 10">
            <a:extLst>
              <a:ext uri="{FF2B5EF4-FFF2-40B4-BE49-F238E27FC236}">
                <a16:creationId xmlns:a16="http://schemas.microsoft.com/office/drawing/2014/main" id="{CA9854EA-B925-97CB-BB22-91E298AA041C}"/>
              </a:ext>
            </a:extLst>
          </p:cNvPr>
          <p:cNvPicPr>
            <a:picLocks noChangeAspect="1"/>
          </p:cNvPicPr>
          <p:nvPr/>
        </p:nvPicPr>
        <p:blipFill>
          <a:blip r:embed="rId5"/>
          <a:stretch>
            <a:fillRect/>
          </a:stretch>
        </p:blipFill>
        <p:spPr>
          <a:xfrm>
            <a:off x="623392" y="3524999"/>
            <a:ext cx="4159464" cy="2787793"/>
          </a:xfrm>
          <a:prstGeom prst="rect">
            <a:avLst/>
          </a:prstGeom>
        </p:spPr>
      </p:pic>
      <p:pic>
        <p:nvPicPr>
          <p:cNvPr id="13" name="Picture 12">
            <a:extLst>
              <a:ext uri="{FF2B5EF4-FFF2-40B4-BE49-F238E27FC236}">
                <a16:creationId xmlns:a16="http://schemas.microsoft.com/office/drawing/2014/main" id="{20B9DB37-1A6D-2BD1-9D83-A71A66948D8D}"/>
              </a:ext>
            </a:extLst>
          </p:cNvPr>
          <p:cNvPicPr>
            <a:picLocks noChangeAspect="1"/>
          </p:cNvPicPr>
          <p:nvPr/>
        </p:nvPicPr>
        <p:blipFill>
          <a:blip r:embed="rId6"/>
          <a:stretch>
            <a:fillRect/>
          </a:stretch>
        </p:blipFill>
        <p:spPr>
          <a:xfrm>
            <a:off x="6456040" y="3524999"/>
            <a:ext cx="4752528" cy="2940201"/>
          </a:xfrm>
          <a:prstGeom prst="rect">
            <a:avLst/>
          </a:prstGeom>
        </p:spPr>
      </p:pic>
    </p:spTree>
    <p:extLst>
      <p:ext uri="{BB962C8B-B14F-4D97-AF65-F5344CB8AC3E}">
        <p14:creationId xmlns:p14="http://schemas.microsoft.com/office/powerpoint/2010/main" val="1038847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E84212-65DF-CEAB-8442-384558A97A05}"/>
              </a:ext>
            </a:extLst>
          </p:cNvPr>
          <p:cNvPicPr>
            <a:picLocks noChangeAspect="1"/>
          </p:cNvPicPr>
          <p:nvPr/>
        </p:nvPicPr>
        <p:blipFill>
          <a:blip r:embed="rId2"/>
          <a:stretch>
            <a:fillRect/>
          </a:stretch>
        </p:blipFill>
        <p:spPr>
          <a:xfrm>
            <a:off x="407368" y="188640"/>
            <a:ext cx="4896544" cy="2880320"/>
          </a:xfrm>
          <a:prstGeom prst="rect">
            <a:avLst/>
          </a:prstGeom>
        </p:spPr>
      </p:pic>
      <p:pic>
        <p:nvPicPr>
          <p:cNvPr id="7" name="Picture 6">
            <a:extLst>
              <a:ext uri="{FF2B5EF4-FFF2-40B4-BE49-F238E27FC236}">
                <a16:creationId xmlns:a16="http://schemas.microsoft.com/office/drawing/2014/main" id="{0535C513-16E1-2C12-CC14-3B4F68E958FA}"/>
              </a:ext>
            </a:extLst>
          </p:cNvPr>
          <p:cNvPicPr>
            <a:picLocks noChangeAspect="1"/>
          </p:cNvPicPr>
          <p:nvPr/>
        </p:nvPicPr>
        <p:blipFill>
          <a:blip r:embed="rId3"/>
          <a:stretch>
            <a:fillRect/>
          </a:stretch>
        </p:blipFill>
        <p:spPr>
          <a:xfrm>
            <a:off x="407368" y="3374579"/>
            <a:ext cx="3645087" cy="3073558"/>
          </a:xfrm>
          <a:prstGeom prst="rect">
            <a:avLst/>
          </a:prstGeom>
        </p:spPr>
      </p:pic>
      <p:pic>
        <p:nvPicPr>
          <p:cNvPr id="9" name="Picture 8">
            <a:extLst>
              <a:ext uri="{FF2B5EF4-FFF2-40B4-BE49-F238E27FC236}">
                <a16:creationId xmlns:a16="http://schemas.microsoft.com/office/drawing/2014/main" id="{CDFD2625-6214-33D1-920E-353BA7DAD312}"/>
              </a:ext>
            </a:extLst>
          </p:cNvPr>
          <p:cNvPicPr>
            <a:picLocks noChangeAspect="1"/>
          </p:cNvPicPr>
          <p:nvPr/>
        </p:nvPicPr>
        <p:blipFill>
          <a:blip r:embed="rId4"/>
          <a:stretch>
            <a:fillRect/>
          </a:stretch>
        </p:blipFill>
        <p:spPr>
          <a:xfrm>
            <a:off x="6366898" y="1478894"/>
            <a:ext cx="5417734" cy="3791371"/>
          </a:xfrm>
          <a:prstGeom prst="rect">
            <a:avLst/>
          </a:prstGeom>
        </p:spPr>
      </p:pic>
    </p:spTree>
    <p:extLst>
      <p:ext uri="{BB962C8B-B14F-4D97-AF65-F5344CB8AC3E}">
        <p14:creationId xmlns:p14="http://schemas.microsoft.com/office/powerpoint/2010/main" val="1320607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36911C-0D27-F666-F891-3FA8DE50C4D1}"/>
              </a:ext>
            </a:extLst>
          </p:cNvPr>
          <p:cNvPicPr>
            <a:picLocks noChangeAspect="1"/>
          </p:cNvPicPr>
          <p:nvPr/>
        </p:nvPicPr>
        <p:blipFill>
          <a:blip r:embed="rId2"/>
          <a:stretch>
            <a:fillRect/>
          </a:stretch>
        </p:blipFill>
        <p:spPr>
          <a:xfrm>
            <a:off x="911424" y="836712"/>
            <a:ext cx="5256584" cy="4176464"/>
          </a:xfrm>
          <a:prstGeom prst="rect">
            <a:avLst/>
          </a:prstGeom>
        </p:spPr>
      </p:pic>
      <p:pic>
        <p:nvPicPr>
          <p:cNvPr id="7" name="Picture 6">
            <a:extLst>
              <a:ext uri="{FF2B5EF4-FFF2-40B4-BE49-F238E27FC236}">
                <a16:creationId xmlns:a16="http://schemas.microsoft.com/office/drawing/2014/main" id="{99224178-3B05-F572-71B9-27FC32C8753A}"/>
              </a:ext>
            </a:extLst>
          </p:cNvPr>
          <p:cNvPicPr>
            <a:picLocks noChangeAspect="1"/>
          </p:cNvPicPr>
          <p:nvPr/>
        </p:nvPicPr>
        <p:blipFill>
          <a:blip r:embed="rId3"/>
          <a:stretch>
            <a:fillRect/>
          </a:stretch>
        </p:blipFill>
        <p:spPr>
          <a:xfrm>
            <a:off x="6672064" y="859362"/>
            <a:ext cx="5112351" cy="4176464"/>
          </a:xfrm>
          <a:prstGeom prst="rect">
            <a:avLst/>
          </a:prstGeom>
        </p:spPr>
      </p:pic>
    </p:spTree>
    <p:extLst>
      <p:ext uri="{BB962C8B-B14F-4D97-AF65-F5344CB8AC3E}">
        <p14:creationId xmlns:p14="http://schemas.microsoft.com/office/powerpoint/2010/main" val="207502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0CA1B8-5647-0915-6662-53B7D2031136}"/>
              </a:ext>
            </a:extLst>
          </p:cNvPr>
          <p:cNvPicPr>
            <a:picLocks noChangeAspect="1"/>
          </p:cNvPicPr>
          <p:nvPr/>
        </p:nvPicPr>
        <p:blipFill>
          <a:blip r:embed="rId2"/>
          <a:stretch>
            <a:fillRect/>
          </a:stretch>
        </p:blipFill>
        <p:spPr>
          <a:xfrm>
            <a:off x="191344" y="431646"/>
            <a:ext cx="4254719" cy="2997354"/>
          </a:xfrm>
          <a:prstGeom prst="rect">
            <a:avLst/>
          </a:prstGeom>
        </p:spPr>
      </p:pic>
      <p:pic>
        <p:nvPicPr>
          <p:cNvPr id="7" name="Picture 6">
            <a:extLst>
              <a:ext uri="{FF2B5EF4-FFF2-40B4-BE49-F238E27FC236}">
                <a16:creationId xmlns:a16="http://schemas.microsoft.com/office/drawing/2014/main" id="{D0D6A275-0109-48D8-F8B7-8BE7F529C310}"/>
              </a:ext>
            </a:extLst>
          </p:cNvPr>
          <p:cNvPicPr>
            <a:picLocks noChangeAspect="1"/>
          </p:cNvPicPr>
          <p:nvPr/>
        </p:nvPicPr>
        <p:blipFill>
          <a:blip r:embed="rId3"/>
          <a:stretch>
            <a:fillRect/>
          </a:stretch>
        </p:blipFill>
        <p:spPr>
          <a:xfrm>
            <a:off x="4576719" y="466144"/>
            <a:ext cx="3683189" cy="2692538"/>
          </a:xfrm>
          <a:prstGeom prst="rect">
            <a:avLst/>
          </a:prstGeom>
        </p:spPr>
      </p:pic>
      <p:pic>
        <p:nvPicPr>
          <p:cNvPr id="11" name="Picture 10">
            <a:extLst>
              <a:ext uri="{FF2B5EF4-FFF2-40B4-BE49-F238E27FC236}">
                <a16:creationId xmlns:a16="http://schemas.microsoft.com/office/drawing/2014/main" id="{5F26DD3B-D28F-F5C1-F63B-676F05D5136C}"/>
              </a:ext>
            </a:extLst>
          </p:cNvPr>
          <p:cNvPicPr>
            <a:picLocks noChangeAspect="1"/>
          </p:cNvPicPr>
          <p:nvPr/>
        </p:nvPicPr>
        <p:blipFill>
          <a:blip r:embed="rId4"/>
          <a:stretch>
            <a:fillRect/>
          </a:stretch>
        </p:blipFill>
        <p:spPr>
          <a:xfrm>
            <a:off x="8599175" y="431646"/>
            <a:ext cx="3384376" cy="2940201"/>
          </a:xfrm>
          <a:prstGeom prst="rect">
            <a:avLst/>
          </a:prstGeom>
        </p:spPr>
      </p:pic>
      <p:pic>
        <p:nvPicPr>
          <p:cNvPr id="13" name="Picture 12">
            <a:extLst>
              <a:ext uri="{FF2B5EF4-FFF2-40B4-BE49-F238E27FC236}">
                <a16:creationId xmlns:a16="http://schemas.microsoft.com/office/drawing/2014/main" id="{0DC8463C-7951-5439-7DCA-D7540812E4FF}"/>
              </a:ext>
            </a:extLst>
          </p:cNvPr>
          <p:cNvPicPr>
            <a:picLocks noChangeAspect="1"/>
          </p:cNvPicPr>
          <p:nvPr/>
        </p:nvPicPr>
        <p:blipFill>
          <a:blip r:embed="rId5"/>
          <a:stretch>
            <a:fillRect/>
          </a:stretch>
        </p:blipFill>
        <p:spPr>
          <a:xfrm>
            <a:off x="734527" y="3717032"/>
            <a:ext cx="3168352" cy="2609984"/>
          </a:xfrm>
          <a:prstGeom prst="rect">
            <a:avLst/>
          </a:prstGeom>
        </p:spPr>
      </p:pic>
      <p:pic>
        <p:nvPicPr>
          <p:cNvPr id="15" name="Picture 14">
            <a:extLst>
              <a:ext uri="{FF2B5EF4-FFF2-40B4-BE49-F238E27FC236}">
                <a16:creationId xmlns:a16="http://schemas.microsoft.com/office/drawing/2014/main" id="{64107C7A-1C5D-033E-B190-E557D306A3C4}"/>
              </a:ext>
            </a:extLst>
          </p:cNvPr>
          <p:cNvPicPr>
            <a:picLocks noChangeAspect="1"/>
          </p:cNvPicPr>
          <p:nvPr/>
        </p:nvPicPr>
        <p:blipFill>
          <a:blip r:embed="rId6"/>
          <a:stretch>
            <a:fillRect/>
          </a:stretch>
        </p:blipFill>
        <p:spPr>
          <a:xfrm>
            <a:off x="4446063" y="3929134"/>
            <a:ext cx="3384376" cy="2465968"/>
          </a:xfrm>
          <a:prstGeom prst="rect">
            <a:avLst/>
          </a:prstGeom>
        </p:spPr>
      </p:pic>
      <p:pic>
        <p:nvPicPr>
          <p:cNvPr id="17" name="Picture 16">
            <a:extLst>
              <a:ext uri="{FF2B5EF4-FFF2-40B4-BE49-F238E27FC236}">
                <a16:creationId xmlns:a16="http://schemas.microsoft.com/office/drawing/2014/main" id="{BE0DED65-3939-036F-B64F-8755CBAC7C0F}"/>
              </a:ext>
            </a:extLst>
          </p:cNvPr>
          <p:cNvPicPr>
            <a:picLocks noChangeAspect="1"/>
          </p:cNvPicPr>
          <p:nvPr/>
        </p:nvPicPr>
        <p:blipFill>
          <a:blip r:embed="rId7"/>
          <a:stretch>
            <a:fillRect/>
          </a:stretch>
        </p:blipFill>
        <p:spPr>
          <a:xfrm>
            <a:off x="7919342" y="3785357"/>
            <a:ext cx="4064209" cy="2582091"/>
          </a:xfrm>
          <a:prstGeom prst="rect">
            <a:avLst/>
          </a:prstGeom>
        </p:spPr>
      </p:pic>
    </p:spTree>
    <p:extLst>
      <p:ext uri="{BB962C8B-B14F-4D97-AF65-F5344CB8AC3E}">
        <p14:creationId xmlns:p14="http://schemas.microsoft.com/office/powerpoint/2010/main" val="294980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BDBBC-6C7C-13F0-6B1C-EFD32DB6BE29}"/>
              </a:ext>
            </a:extLst>
          </p:cNvPr>
          <p:cNvPicPr>
            <a:picLocks noChangeAspect="1"/>
          </p:cNvPicPr>
          <p:nvPr/>
        </p:nvPicPr>
        <p:blipFill>
          <a:blip r:embed="rId2"/>
          <a:stretch>
            <a:fillRect/>
          </a:stretch>
        </p:blipFill>
        <p:spPr>
          <a:xfrm>
            <a:off x="551384" y="332656"/>
            <a:ext cx="4153113" cy="2952328"/>
          </a:xfrm>
          <a:prstGeom prst="rect">
            <a:avLst/>
          </a:prstGeom>
        </p:spPr>
      </p:pic>
      <p:pic>
        <p:nvPicPr>
          <p:cNvPr id="7" name="Picture 6">
            <a:extLst>
              <a:ext uri="{FF2B5EF4-FFF2-40B4-BE49-F238E27FC236}">
                <a16:creationId xmlns:a16="http://schemas.microsoft.com/office/drawing/2014/main" id="{0234A071-6683-C2A7-A983-3FE574BE4CF3}"/>
              </a:ext>
            </a:extLst>
          </p:cNvPr>
          <p:cNvPicPr>
            <a:picLocks noChangeAspect="1"/>
          </p:cNvPicPr>
          <p:nvPr/>
        </p:nvPicPr>
        <p:blipFill>
          <a:blip r:embed="rId3"/>
          <a:stretch>
            <a:fillRect/>
          </a:stretch>
        </p:blipFill>
        <p:spPr>
          <a:xfrm>
            <a:off x="6384032" y="377738"/>
            <a:ext cx="4159464" cy="3257717"/>
          </a:xfrm>
          <a:prstGeom prst="rect">
            <a:avLst/>
          </a:prstGeom>
        </p:spPr>
      </p:pic>
      <p:pic>
        <p:nvPicPr>
          <p:cNvPr id="9" name="Picture 8">
            <a:extLst>
              <a:ext uri="{FF2B5EF4-FFF2-40B4-BE49-F238E27FC236}">
                <a16:creationId xmlns:a16="http://schemas.microsoft.com/office/drawing/2014/main" id="{15728F8B-DFBC-0E1E-7EE9-8BEC51598598}"/>
              </a:ext>
            </a:extLst>
          </p:cNvPr>
          <p:cNvPicPr>
            <a:picLocks noChangeAspect="1"/>
          </p:cNvPicPr>
          <p:nvPr/>
        </p:nvPicPr>
        <p:blipFill>
          <a:blip r:embed="rId4"/>
          <a:stretch>
            <a:fillRect/>
          </a:stretch>
        </p:blipFill>
        <p:spPr>
          <a:xfrm>
            <a:off x="551384" y="3861048"/>
            <a:ext cx="4248368" cy="2376264"/>
          </a:xfrm>
          <a:prstGeom prst="rect">
            <a:avLst/>
          </a:prstGeom>
        </p:spPr>
      </p:pic>
    </p:spTree>
    <p:extLst>
      <p:ext uri="{BB962C8B-B14F-4D97-AF65-F5344CB8AC3E}">
        <p14:creationId xmlns:p14="http://schemas.microsoft.com/office/powerpoint/2010/main" val="326479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D020A8-6EA0-E54C-05E2-429C8A1B12DE}"/>
              </a:ext>
            </a:extLst>
          </p:cNvPr>
          <p:cNvSpPr txBox="1"/>
          <p:nvPr/>
        </p:nvSpPr>
        <p:spPr>
          <a:xfrm>
            <a:off x="695400" y="332656"/>
            <a:ext cx="10920536" cy="2325445"/>
          </a:xfrm>
          <a:prstGeom prst="rect">
            <a:avLst/>
          </a:prstGeom>
          <a:noFill/>
        </p:spPr>
        <p:txBody>
          <a:bodyPr wrap="square">
            <a:spAutoFit/>
          </a:bodyPr>
          <a:lstStyle/>
          <a:p>
            <a:pPr marL="76200" algn="just">
              <a:spcBef>
                <a:spcPts val="430"/>
              </a:spcBef>
              <a:spcAft>
                <a:spcPts val="0"/>
              </a:spcAft>
            </a:pPr>
            <a:r>
              <a:rPr lang="en-US" sz="4000" b="1" kern="0" dirty="0">
                <a:effectLst/>
                <a:latin typeface="Times New Roman" panose="02020603050405020304" pitchFamily="18" charset="0"/>
                <a:ea typeface="Times New Roman" panose="02020603050405020304" pitchFamily="18" charset="0"/>
              </a:rPr>
              <a:t>Sharpening</a:t>
            </a:r>
            <a:r>
              <a:rPr lang="en-US" sz="4000" b="1" kern="0" spc="-15" dirty="0">
                <a:effectLst/>
                <a:latin typeface="Times New Roman" panose="02020603050405020304" pitchFamily="18" charset="0"/>
                <a:ea typeface="Times New Roman" panose="02020603050405020304" pitchFamily="18" charset="0"/>
              </a:rPr>
              <a:t> </a:t>
            </a:r>
            <a:r>
              <a:rPr lang="en-US" sz="4000" b="1" kern="0" dirty="0">
                <a:effectLst/>
                <a:latin typeface="Times New Roman" panose="02020603050405020304" pitchFamily="18" charset="0"/>
                <a:ea typeface="Times New Roman" panose="02020603050405020304" pitchFamily="18" charset="0"/>
              </a:rPr>
              <a:t>Spatial</a:t>
            </a:r>
            <a:r>
              <a:rPr lang="en-US" sz="4000" b="1" kern="0" spc="-15" dirty="0">
                <a:effectLst/>
                <a:latin typeface="Times New Roman" panose="02020603050405020304" pitchFamily="18" charset="0"/>
                <a:ea typeface="Times New Roman" panose="02020603050405020304" pitchFamily="18" charset="0"/>
              </a:rPr>
              <a:t> </a:t>
            </a:r>
            <a:r>
              <a:rPr lang="en-US" sz="4000" b="1" kern="0" dirty="0">
                <a:effectLst/>
                <a:latin typeface="Times New Roman" panose="02020603050405020304" pitchFamily="18" charset="0"/>
                <a:ea typeface="Times New Roman" panose="02020603050405020304" pitchFamily="18" charset="0"/>
              </a:rPr>
              <a:t>Filters</a:t>
            </a:r>
          </a:p>
          <a:p>
            <a:pPr marL="75565" marR="123190" algn="just">
              <a:lnSpc>
                <a:spcPct val="150000"/>
              </a:lnSpc>
              <a:spcAft>
                <a:spcPts val="0"/>
              </a:spcAft>
            </a:pPr>
            <a:r>
              <a:rPr lang="en-GB" b="0" i="0" dirty="0">
                <a:solidFill>
                  <a:srgbClr val="273239"/>
                </a:solidFill>
                <a:effectLst/>
                <a:latin typeface="urw-din"/>
              </a:rPr>
              <a:t>It is also known as derivative filter. The purpose of the sharpening spatial filter is just the opposite of the smoothing spatial filter. </a:t>
            </a:r>
          </a:p>
          <a:p>
            <a:pPr marL="75565" marR="123190" algn="just">
              <a:lnSpc>
                <a:spcPct val="150000"/>
              </a:lnSpc>
              <a:spcAft>
                <a:spcPts val="0"/>
              </a:spcAft>
            </a:pPr>
            <a:r>
              <a:rPr lang="en-GB" b="0" i="0" dirty="0">
                <a:solidFill>
                  <a:srgbClr val="273239"/>
                </a:solidFill>
                <a:effectLst/>
                <a:latin typeface="urw-din"/>
              </a:rPr>
              <a:t>Its main focus in on the removal of blurring and highlight the edges. It is based on the first and second order derivative.</a:t>
            </a:r>
            <a:endParaRPr lang="en-US"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09FAB37-5E7D-F6D9-CDDC-60E4319AF6F6}"/>
              </a:ext>
            </a:extLst>
          </p:cNvPr>
          <p:cNvPicPr>
            <a:picLocks noChangeAspect="1"/>
          </p:cNvPicPr>
          <p:nvPr/>
        </p:nvPicPr>
        <p:blipFill>
          <a:blip r:embed="rId2"/>
          <a:stretch>
            <a:fillRect/>
          </a:stretch>
        </p:blipFill>
        <p:spPr>
          <a:xfrm>
            <a:off x="1955540" y="2629541"/>
            <a:ext cx="8280920" cy="38131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1F6B83-2071-368D-BA8C-60528B76E3C8}"/>
              </a:ext>
            </a:extLst>
          </p:cNvPr>
          <p:cNvPicPr>
            <a:picLocks noGrp="1" noChangeAspect="1"/>
          </p:cNvPicPr>
          <p:nvPr>
            <p:ph idx="1"/>
          </p:nvPr>
        </p:nvPicPr>
        <p:blipFill>
          <a:blip r:embed="rId2"/>
          <a:stretch>
            <a:fillRect/>
          </a:stretch>
        </p:blipFill>
        <p:spPr>
          <a:xfrm>
            <a:off x="1559496" y="404664"/>
            <a:ext cx="9361040" cy="5832648"/>
          </a:xfrm>
        </p:spPr>
      </p:pic>
    </p:spTree>
    <p:extLst>
      <p:ext uri="{BB962C8B-B14F-4D97-AF65-F5344CB8AC3E}">
        <p14:creationId xmlns:p14="http://schemas.microsoft.com/office/powerpoint/2010/main" val="341370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993E29-B265-40B4-DD05-5BF8698FCCE3}"/>
              </a:ext>
            </a:extLst>
          </p:cNvPr>
          <p:cNvPicPr>
            <a:picLocks noGrp="1" noChangeAspect="1"/>
          </p:cNvPicPr>
          <p:nvPr>
            <p:ph idx="1"/>
          </p:nvPr>
        </p:nvPicPr>
        <p:blipFill>
          <a:blip r:embed="rId2"/>
          <a:stretch>
            <a:fillRect/>
          </a:stretch>
        </p:blipFill>
        <p:spPr>
          <a:xfrm>
            <a:off x="2063552" y="874766"/>
            <a:ext cx="8424936" cy="5108468"/>
          </a:xfrm>
        </p:spPr>
      </p:pic>
    </p:spTree>
    <p:extLst>
      <p:ext uri="{BB962C8B-B14F-4D97-AF65-F5344CB8AC3E}">
        <p14:creationId xmlns:p14="http://schemas.microsoft.com/office/powerpoint/2010/main" val="127097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1F7B-32B3-C06F-291C-051E1CA6BC26}"/>
              </a:ext>
            </a:extLst>
          </p:cNvPr>
          <p:cNvSpPr>
            <a:spLocks noGrp="1"/>
          </p:cNvSpPr>
          <p:nvPr>
            <p:ph type="title"/>
          </p:nvPr>
        </p:nvSpPr>
        <p:spPr/>
        <p:txBody>
          <a:bodyPr/>
          <a:lstStyle/>
          <a:p>
            <a:pPr algn="l"/>
            <a:r>
              <a:rPr lang="en-GB" b="1" dirty="0"/>
              <a:t>Image Enhancement</a:t>
            </a:r>
            <a:endParaRPr lang="en-IN" b="1" dirty="0"/>
          </a:p>
        </p:txBody>
      </p:sp>
      <p:sp>
        <p:nvSpPr>
          <p:cNvPr id="7" name="Content Placeholder 6">
            <a:extLst>
              <a:ext uri="{FF2B5EF4-FFF2-40B4-BE49-F238E27FC236}">
                <a16:creationId xmlns:a16="http://schemas.microsoft.com/office/drawing/2014/main" id="{3BCB8E23-8189-0FB8-0895-72508EDA2D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9775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C28882-C7DB-9863-E216-9D4093BC2E4D}"/>
              </a:ext>
            </a:extLst>
          </p:cNvPr>
          <p:cNvPicPr>
            <a:picLocks noGrp="1" noChangeAspect="1"/>
          </p:cNvPicPr>
          <p:nvPr>
            <p:ph idx="1"/>
          </p:nvPr>
        </p:nvPicPr>
        <p:blipFill>
          <a:blip r:embed="rId2"/>
          <a:stretch>
            <a:fillRect/>
          </a:stretch>
        </p:blipFill>
        <p:spPr>
          <a:xfrm>
            <a:off x="263352" y="188640"/>
            <a:ext cx="9217024" cy="6120680"/>
          </a:xfrm>
        </p:spPr>
      </p:pic>
      <p:pic>
        <p:nvPicPr>
          <p:cNvPr id="3" name="Picture 2">
            <a:extLst>
              <a:ext uri="{FF2B5EF4-FFF2-40B4-BE49-F238E27FC236}">
                <a16:creationId xmlns:a16="http://schemas.microsoft.com/office/drawing/2014/main" id="{F3B0A423-B846-FF71-A617-AE06CDAC3CD2}"/>
              </a:ext>
            </a:extLst>
          </p:cNvPr>
          <p:cNvPicPr>
            <a:picLocks noChangeAspect="1"/>
          </p:cNvPicPr>
          <p:nvPr/>
        </p:nvPicPr>
        <p:blipFill>
          <a:blip r:embed="rId3"/>
          <a:stretch>
            <a:fillRect/>
          </a:stretch>
        </p:blipFill>
        <p:spPr>
          <a:xfrm>
            <a:off x="6473156" y="164842"/>
            <a:ext cx="5472608" cy="2376264"/>
          </a:xfrm>
          <a:prstGeom prst="rect">
            <a:avLst/>
          </a:prstGeom>
        </p:spPr>
      </p:pic>
    </p:spTree>
    <p:extLst>
      <p:ext uri="{BB962C8B-B14F-4D97-AF65-F5344CB8AC3E}">
        <p14:creationId xmlns:p14="http://schemas.microsoft.com/office/powerpoint/2010/main" val="3198324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DC88B3-65BA-A55C-584E-C1AF9DEACA30}"/>
              </a:ext>
            </a:extLst>
          </p:cNvPr>
          <p:cNvPicPr>
            <a:picLocks noGrp="1" noChangeAspect="1"/>
          </p:cNvPicPr>
          <p:nvPr>
            <p:ph idx="1"/>
          </p:nvPr>
        </p:nvPicPr>
        <p:blipFill>
          <a:blip r:embed="rId2"/>
          <a:stretch>
            <a:fillRect/>
          </a:stretch>
        </p:blipFill>
        <p:spPr>
          <a:xfrm>
            <a:off x="2351584" y="476672"/>
            <a:ext cx="8424936" cy="5112568"/>
          </a:xfrm>
        </p:spPr>
      </p:pic>
    </p:spTree>
    <p:extLst>
      <p:ext uri="{BB962C8B-B14F-4D97-AF65-F5344CB8AC3E}">
        <p14:creationId xmlns:p14="http://schemas.microsoft.com/office/powerpoint/2010/main" val="184187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52A0BA-E4A7-04AA-9E31-4A438D31828D}"/>
              </a:ext>
            </a:extLst>
          </p:cNvPr>
          <p:cNvPicPr>
            <a:picLocks noGrp="1" noChangeAspect="1"/>
          </p:cNvPicPr>
          <p:nvPr>
            <p:ph idx="1"/>
          </p:nvPr>
        </p:nvPicPr>
        <p:blipFill>
          <a:blip r:embed="rId2"/>
          <a:stretch>
            <a:fillRect/>
          </a:stretch>
        </p:blipFill>
        <p:spPr>
          <a:xfrm>
            <a:off x="263352" y="692696"/>
            <a:ext cx="6120680" cy="5116860"/>
          </a:xfrm>
        </p:spPr>
      </p:pic>
      <p:pic>
        <p:nvPicPr>
          <p:cNvPr id="7" name="Picture 6">
            <a:extLst>
              <a:ext uri="{FF2B5EF4-FFF2-40B4-BE49-F238E27FC236}">
                <a16:creationId xmlns:a16="http://schemas.microsoft.com/office/drawing/2014/main" id="{062D0943-E1B4-29DD-4675-22C4FAD747BB}"/>
              </a:ext>
            </a:extLst>
          </p:cNvPr>
          <p:cNvPicPr>
            <a:picLocks noChangeAspect="1"/>
          </p:cNvPicPr>
          <p:nvPr/>
        </p:nvPicPr>
        <p:blipFill>
          <a:blip r:embed="rId3"/>
          <a:stretch>
            <a:fillRect/>
          </a:stretch>
        </p:blipFill>
        <p:spPr>
          <a:xfrm>
            <a:off x="6930941" y="260648"/>
            <a:ext cx="4997707" cy="3645087"/>
          </a:xfrm>
          <a:prstGeom prst="rect">
            <a:avLst/>
          </a:prstGeom>
        </p:spPr>
      </p:pic>
      <p:pic>
        <p:nvPicPr>
          <p:cNvPr id="3" name="Picture 2">
            <a:extLst>
              <a:ext uri="{FF2B5EF4-FFF2-40B4-BE49-F238E27FC236}">
                <a16:creationId xmlns:a16="http://schemas.microsoft.com/office/drawing/2014/main" id="{CA96241B-AA95-DADE-ED80-A883A0CF86CA}"/>
              </a:ext>
            </a:extLst>
          </p:cNvPr>
          <p:cNvPicPr>
            <a:picLocks noChangeAspect="1"/>
          </p:cNvPicPr>
          <p:nvPr/>
        </p:nvPicPr>
        <p:blipFill rotWithShape="1">
          <a:blip r:embed="rId4"/>
          <a:srcRect l="27502" t="46794" r="35508" b="11537"/>
          <a:stretch/>
        </p:blipFill>
        <p:spPr>
          <a:xfrm>
            <a:off x="7464152" y="3905735"/>
            <a:ext cx="3456384" cy="2691617"/>
          </a:xfrm>
          <a:prstGeom prst="rect">
            <a:avLst/>
          </a:prstGeom>
        </p:spPr>
      </p:pic>
    </p:spTree>
    <p:extLst>
      <p:ext uri="{BB962C8B-B14F-4D97-AF65-F5344CB8AC3E}">
        <p14:creationId xmlns:p14="http://schemas.microsoft.com/office/powerpoint/2010/main" val="1455028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ADF24-9276-4BE2-37E9-DA4F8DCC819C}"/>
              </a:ext>
            </a:extLst>
          </p:cNvPr>
          <p:cNvPicPr>
            <a:picLocks noChangeAspect="1"/>
          </p:cNvPicPr>
          <p:nvPr/>
        </p:nvPicPr>
        <p:blipFill>
          <a:blip r:embed="rId2"/>
          <a:stretch>
            <a:fillRect/>
          </a:stretch>
        </p:blipFill>
        <p:spPr>
          <a:xfrm>
            <a:off x="1199456" y="742950"/>
            <a:ext cx="9793087" cy="5372100"/>
          </a:xfrm>
          <a:prstGeom prst="rect">
            <a:avLst/>
          </a:prstGeom>
        </p:spPr>
      </p:pic>
    </p:spTree>
    <p:extLst>
      <p:ext uri="{BB962C8B-B14F-4D97-AF65-F5344CB8AC3E}">
        <p14:creationId xmlns:p14="http://schemas.microsoft.com/office/powerpoint/2010/main" val="8915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48C00-AC60-882B-950D-159A3654EDB7}"/>
              </a:ext>
            </a:extLst>
          </p:cNvPr>
          <p:cNvPicPr>
            <a:picLocks noChangeAspect="1"/>
          </p:cNvPicPr>
          <p:nvPr/>
        </p:nvPicPr>
        <p:blipFill>
          <a:blip r:embed="rId2"/>
          <a:stretch>
            <a:fillRect/>
          </a:stretch>
        </p:blipFill>
        <p:spPr>
          <a:xfrm>
            <a:off x="1271464" y="692696"/>
            <a:ext cx="10009112" cy="5231854"/>
          </a:xfrm>
          <a:prstGeom prst="rect">
            <a:avLst/>
          </a:prstGeom>
        </p:spPr>
      </p:pic>
    </p:spTree>
    <p:extLst>
      <p:ext uri="{BB962C8B-B14F-4D97-AF65-F5344CB8AC3E}">
        <p14:creationId xmlns:p14="http://schemas.microsoft.com/office/powerpoint/2010/main" val="3826128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D46134-1676-755E-842E-CE15A5E61C44}"/>
              </a:ext>
            </a:extLst>
          </p:cNvPr>
          <p:cNvPicPr>
            <a:picLocks noGrp="1" noChangeAspect="1"/>
          </p:cNvPicPr>
          <p:nvPr>
            <p:ph idx="1"/>
          </p:nvPr>
        </p:nvPicPr>
        <p:blipFill>
          <a:blip r:embed="rId2"/>
          <a:stretch>
            <a:fillRect/>
          </a:stretch>
        </p:blipFill>
        <p:spPr>
          <a:xfrm>
            <a:off x="695400" y="620688"/>
            <a:ext cx="5904655" cy="5184576"/>
          </a:xfrm>
        </p:spPr>
      </p:pic>
      <p:pic>
        <p:nvPicPr>
          <p:cNvPr id="7" name="Picture 6">
            <a:extLst>
              <a:ext uri="{FF2B5EF4-FFF2-40B4-BE49-F238E27FC236}">
                <a16:creationId xmlns:a16="http://schemas.microsoft.com/office/drawing/2014/main" id="{5A914486-0794-C1DA-72D0-F424848D2506}"/>
              </a:ext>
            </a:extLst>
          </p:cNvPr>
          <p:cNvPicPr>
            <a:picLocks noChangeAspect="1"/>
          </p:cNvPicPr>
          <p:nvPr/>
        </p:nvPicPr>
        <p:blipFill>
          <a:blip r:embed="rId3"/>
          <a:stretch>
            <a:fillRect/>
          </a:stretch>
        </p:blipFill>
        <p:spPr>
          <a:xfrm>
            <a:off x="6600055" y="764704"/>
            <a:ext cx="5591945" cy="4968552"/>
          </a:xfrm>
          <a:prstGeom prst="rect">
            <a:avLst/>
          </a:prstGeom>
        </p:spPr>
      </p:pic>
    </p:spTree>
    <p:extLst>
      <p:ext uri="{BB962C8B-B14F-4D97-AF65-F5344CB8AC3E}">
        <p14:creationId xmlns:p14="http://schemas.microsoft.com/office/powerpoint/2010/main" val="809576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CE40D-6A5E-8082-54C0-B5B0E79A61DB}"/>
              </a:ext>
            </a:extLst>
          </p:cNvPr>
          <p:cNvPicPr>
            <a:picLocks noChangeAspect="1"/>
          </p:cNvPicPr>
          <p:nvPr/>
        </p:nvPicPr>
        <p:blipFill>
          <a:blip r:embed="rId2"/>
          <a:stretch>
            <a:fillRect/>
          </a:stretch>
        </p:blipFill>
        <p:spPr>
          <a:xfrm>
            <a:off x="335360" y="260648"/>
            <a:ext cx="7992888" cy="3168352"/>
          </a:xfrm>
          <a:prstGeom prst="rect">
            <a:avLst/>
          </a:prstGeom>
        </p:spPr>
      </p:pic>
      <p:pic>
        <p:nvPicPr>
          <p:cNvPr id="7" name="Picture 6">
            <a:extLst>
              <a:ext uri="{FF2B5EF4-FFF2-40B4-BE49-F238E27FC236}">
                <a16:creationId xmlns:a16="http://schemas.microsoft.com/office/drawing/2014/main" id="{5AB254FC-22AF-9366-7736-2880C7E47BD7}"/>
              </a:ext>
            </a:extLst>
          </p:cNvPr>
          <p:cNvPicPr>
            <a:picLocks noChangeAspect="1"/>
          </p:cNvPicPr>
          <p:nvPr/>
        </p:nvPicPr>
        <p:blipFill>
          <a:blip r:embed="rId3"/>
          <a:stretch>
            <a:fillRect/>
          </a:stretch>
        </p:blipFill>
        <p:spPr>
          <a:xfrm>
            <a:off x="335360" y="3648392"/>
            <a:ext cx="6840760" cy="2948960"/>
          </a:xfrm>
          <a:prstGeom prst="rect">
            <a:avLst/>
          </a:prstGeom>
        </p:spPr>
      </p:pic>
      <p:pic>
        <p:nvPicPr>
          <p:cNvPr id="9" name="Picture 8">
            <a:extLst>
              <a:ext uri="{FF2B5EF4-FFF2-40B4-BE49-F238E27FC236}">
                <a16:creationId xmlns:a16="http://schemas.microsoft.com/office/drawing/2014/main" id="{F10FBA5A-173F-C919-94BD-79C786A4873B}"/>
              </a:ext>
            </a:extLst>
          </p:cNvPr>
          <p:cNvPicPr>
            <a:picLocks noChangeAspect="1"/>
          </p:cNvPicPr>
          <p:nvPr/>
        </p:nvPicPr>
        <p:blipFill>
          <a:blip r:embed="rId4"/>
          <a:stretch>
            <a:fillRect/>
          </a:stretch>
        </p:blipFill>
        <p:spPr>
          <a:xfrm>
            <a:off x="7176120" y="1501920"/>
            <a:ext cx="4829256" cy="4139543"/>
          </a:xfrm>
          <a:prstGeom prst="rect">
            <a:avLst/>
          </a:prstGeom>
        </p:spPr>
      </p:pic>
    </p:spTree>
    <p:extLst>
      <p:ext uri="{BB962C8B-B14F-4D97-AF65-F5344CB8AC3E}">
        <p14:creationId xmlns:p14="http://schemas.microsoft.com/office/powerpoint/2010/main" val="1713031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11803E-1ED5-5DBA-EC49-98AF20D9C22B}"/>
              </a:ext>
            </a:extLst>
          </p:cNvPr>
          <p:cNvPicPr>
            <a:picLocks noChangeAspect="1"/>
          </p:cNvPicPr>
          <p:nvPr/>
        </p:nvPicPr>
        <p:blipFill>
          <a:blip r:embed="rId2"/>
          <a:stretch>
            <a:fillRect/>
          </a:stretch>
        </p:blipFill>
        <p:spPr>
          <a:xfrm>
            <a:off x="1055441" y="476673"/>
            <a:ext cx="7992888" cy="3672408"/>
          </a:xfrm>
          <a:prstGeom prst="rect">
            <a:avLst/>
          </a:prstGeom>
        </p:spPr>
      </p:pic>
      <p:pic>
        <p:nvPicPr>
          <p:cNvPr id="7" name="Picture 6">
            <a:extLst>
              <a:ext uri="{FF2B5EF4-FFF2-40B4-BE49-F238E27FC236}">
                <a16:creationId xmlns:a16="http://schemas.microsoft.com/office/drawing/2014/main" id="{3DC6BB83-5F03-56D7-672B-89D8B6F33027}"/>
              </a:ext>
            </a:extLst>
          </p:cNvPr>
          <p:cNvPicPr>
            <a:picLocks noChangeAspect="1"/>
          </p:cNvPicPr>
          <p:nvPr/>
        </p:nvPicPr>
        <p:blipFill>
          <a:blip r:embed="rId3"/>
          <a:stretch>
            <a:fillRect/>
          </a:stretch>
        </p:blipFill>
        <p:spPr>
          <a:xfrm>
            <a:off x="1055441" y="3977933"/>
            <a:ext cx="8753475" cy="2876550"/>
          </a:xfrm>
          <a:prstGeom prst="rect">
            <a:avLst/>
          </a:prstGeom>
        </p:spPr>
      </p:pic>
    </p:spTree>
    <p:extLst>
      <p:ext uri="{BB962C8B-B14F-4D97-AF65-F5344CB8AC3E}">
        <p14:creationId xmlns:p14="http://schemas.microsoft.com/office/powerpoint/2010/main" val="2100335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EC799D-1A12-A3DC-ED47-15D56F5A47E3}"/>
              </a:ext>
            </a:extLst>
          </p:cNvPr>
          <p:cNvPicPr>
            <a:picLocks noGrp="1" noChangeAspect="1"/>
          </p:cNvPicPr>
          <p:nvPr>
            <p:ph idx="1"/>
          </p:nvPr>
        </p:nvPicPr>
        <p:blipFill>
          <a:blip r:embed="rId2"/>
          <a:stretch>
            <a:fillRect/>
          </a:stretch>
        </p:blipFill>
        <p:spPr>
          <a:xfrm>
            <a:off x="767408" y="476672"/>
            <a:ext cx="5544616" cy="4824536"/>
          </a:xfrm>
        </p:spPr>
      </p:pic>
      <p:pic>
        <p:nvPicPr>
          <p:cNvPr id="7" name="Picture 6">
            <a:extLst>
              <a:ext uri="{FF2B5EF4-FFF2-40B4-BE49-F238E27FC236}">
                <a16:creationId xmlns:a16="http://schemas.microsoft.com/office/drawing/2014/main" id="{46F0DA53-F037-5412-3F9E-815CFEE90B97}"/>
              </a:ext>
            </a:extLst>
          </p:cNvPr>
          <p:cNvPicPr>
            <a:picLocks noChangeAspect="1"/>
          </p:cNvPicPr>
          <p:nvPr/>
        </p:nvPicPr>
        <p:blipFill>
          <a:blip r:embed="rId3"/>
          <a:stretch>
            <a:fillRect/>
          </a:stretch>
        </p:blipFill>
        <p:spPr>
          <a:xfrm>
            <a:off x="6744072" y="692696"/>
            <a:ext cx="4273770" cy="3949903"/>
          </a:xfrm>
          <a:prstGeom prst="rect">
            <a:avLst/>
          </a:prstGeom>
        </p:spPr>
      </p:pic>
    </p:spTree>
    <p:extLst>
      <p:ext uri="{BB962C8B-B14F-4D97-AF65-F5344CB8AC3E}">
        <p14:creationId xmlns:p14="http://schemas.microsoft.com/office/powerpoint/2010/main" val="647895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43F22-6EC1-2FF5-509A-D11B0AF2A561}"/>
              </a:ext>
            </a:extLst>
          </p:cNvPr>
          <p:cNvPicPr>
            <a:picLocks noGrp="1" noChangeAspect="1"/>
          </p:cNvPicPr>
          <p:nvPr>
            <p:ph idx="1"/>
          </p:nvPr>
        </p:nvPicPr>
        <p:blipFill>
          <a:blip r:embed="rId2"/>
          <a:stretch>
            <a:fillRect/>
          </a:stretch>
        </p:blipFill>
        <p:spPr>
          <a:xfrm>
            <a:off x="407368" y="1412776"/>
            <a:ext cx="4987386" cy="3952170"/>
          </a:xfrm>
        </p:spPr>
      </p:pic>
      <p:pic>
        <p:nvPicPr>
          <p:cNvPr id="7" name="Picture 6">
            <a:extLst>
              <a:ext uri="{FF2B5EF4-FFF2-40B4-BE49-F238E27FC236}">
                <a16:creationId xmlns:a16="http://schemas.microsoft.com/office/drawing/2014/main" id="{5F02C089-11EC-86C1-DA5F-028865ADE5EE}"/>
              </a:ext>
            </a:extLst>
          </p:cNvPr>
          <p:cNvPicPr>
            <a:picLocks noChangeAspect="1"/>
          </p:cNvPicPr>
          <p:nvPr/>
        </p:nvPicPr>
        <p:blipFill>
          <a:blip r:embed="rId3"/>
          <a:stretch>
            <a:fillRect/>
          </a:stretch>
        </p:blipFill>
        <p:spPr>
          <a:xfrm>
            <a:off x="6118505" y="1577880"/>
            <a:ext cx="5162815" cy="3702240"/>
          </a:xfrm>
          <a:prstGeom prst="rect">
            <a:avLst/>
          </a:prstGeom>
        </p:spPr>
      </p:pic>
    </p:spTree>
    <p:extLst>
      <p:ext uri="{BB962C8B-B14F-4D97-AF65-F5344CB8AC3E}">
        <p14:creationId xmlns:p14="http://schemas.microsoft.com/office/powerpoint/2010/main" val="340435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DBB395-3DB1-F4B0-24A3-8040FD5F21D4}"/>
              </a:ext>
            </a:extLst>
          </p:cNvPr>
          <p:cNvPicPr>
            <a:picLocks noGrp="1" noChangeAspect="1"/>
          </p:cNvPicPr>
          <p:nvPr>
            <p:ph idx="1"/>
          </p:nvPr>
        </p:nvPicPr>
        <p:blipFill>
          <a:blip r:embed="rId2"/>
          <a:stretch>
            <a:fillRect/>
          </a:stretch>
        </p:blipFill>
        <p:spPr>
          <a:xfrm>
            <a:off x="1199456" y="548680"/>
            <a:ext cx="9865096" cy="5544616"/>
          </a:xfrm>
        </p:spPr>
      </p:pic>
    </p:spTree>
    <p:extLst>
      <p:ext uri="{BB962C8B-B14F-4D97-AF65-F5344CB8AC3E}">
        <p14:creationId xmlns:p14="http://schemas.microsoft.com/office/powerpoint/2010/main" val="818840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D93BA1-A2EE-A918-51DC-3073E4324926}"/>
              </a:ext>
            </a:extLst>
          </p:cNvPr>
          <p:cNvPicPr>
            <a:picLocks noGrp="1" noChangeAspect="1"/>
          </p:cNvPicPr>
          <p:nvPr>
            <p:ph idx="1"/>
          </p:nvPr>
        </p:nvPicPr>
        <p:blipFill>
          <a:blip r:embed="rId2"/>
          <a:stretch>
            <a:fillRect/>
          </a:stretch>
        </p:blipFill>
        <p:spPr>
          <a:xfrm>
            <a:off x="695401" y="908720"/>
            <a:ext cx="5400600" cy="4408839"/>
          </a:xfrm>
        </p:spPr>
      </p:pic>
      <p:pic>
        <p:nvPicPr>
          <p:cNvPr id="7" name="Picture 6">
            <a:extLst>
              <a:ext uri="{FF2B5EF4-FFF2-40B4-BE49-F238E27FC236}">
                <a16:creationId xmlns:a16="http://schemas.microsoft.com/office/drawing/2014/main" id="{337AEBD9-C7B0-6A61-972A-3CF17CAD83E1}"/>
              </a:ext>
            </a:extLst>
          </p:cNvPr>
          <p:cNvPicPr>
            <a:picLocks noChangeAspect="1"/>
          </p:cNvPicPr>
          <p:nvPr/>
        </p:nvPicPr>
        <p:blipFill>
          <a:blip r:embed="rId3"/>
          <a:stretch>
            <a:fillRect/>
          </a:stretch>
        </p:blipFill>
        <p:spPr>
          <a:xfrm>
            <a:off x="6312024" y="1052736"/>
            <a:ext cx="5400600" cy="4249610"/>
          </a:xfrm>
          <a:prstGeom prst="rect">
            <a:avLst/>
          </a:prstGeom>
        </p:spPr>
      </p:pic>
    </p:spTree>
    <p:extLst>
      <p:ext uri="{BB962C8B-B14F-4D97-AF65-F5344CB8AC3E}">
        <p14:creationId xmlns:p14="http://schemas.microsoft.com/office/powerpoint/2010/main" val="3992346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83F07B-B2EA-FD63-130E-633B9DC52506}"/>
              </a:ext>
            </a:extLst>
          </p:cNvPr>
          <p:cNvPicPr>
            <a:picLocks noGrp="1" noChangeAspect="1"/>
          </p:cNvPicPr>
          <p:nvPr>
            <p:ph idx="1"/>
          </p:nvPr>
        </p:nvPicPr>
        <p:blipFill>
          <a:blip r:embed="rId2"/>
          <a:stretch>
            <a:fillRect/>
          </a:stretch>
        </p:blipFill>
        <p:spPr>
          <a:xfrm>
            <a:off x="767408" y="1520727"/>
            <a:ext cx="4978656" cy="3816546"/>
          </a:xfrm>
        </p:spPr>
      </p:pic>
      <p:pic>
        <p:nvPicPr>
          <p:cNvPr id="7" name="Picture 6">
            <a:extLst>
              <a:ext uri="{FF2B5EF4-FFF2-40B4-BE49-F238E27FC236}">
                <a16:creationId xmlns:a16="http://schemas.microsoft.com/office/drawing/2014/main" id="{9DCF5A1E-8AB5-43A1-40C6-FCE6C688E658}"/>
              </a:ext>
            </a:extLst>
          </p:cNvPr>
          <p:cNvPicPr>
            <a:picLocks noChangeAspect="1"/>
          </p:cNvPicPr>
          <p:nvPr/>
        </p:nvPicPr>
        <p:blipFill>
          <a:blip r:embed="rId3"/>
          <a:stretch>
            <a:fillRect/>
          </a:stretch>
        </p:blipFill>
        <p:spPr>
          <a:xfrm>
            <a:off x="6096000" y="1124745"/>
            <a:ext cx="5760640" cy="4215910"/>
          </a:xfrm>
          <a:prstGeom prst="rect">
            <a:avLst/>
          </a:prstGeom>
        </p:spPr>
      </p:pic>
    </p:spTree>
    <p:extLst>
      <p:ext uri="{BB962C8B-B14F-4D97-AF65-F5344CB8AC3E}">
        <p14:creationId xmlns:p14="http://schemas.microsoft.com/office/powerpoint/2010/main" val="3265874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468E48-F427-DF9D-472B-C4D7B7AE86C8}"/>
              </a:ext>
            </a:extLst>
          </p:cNvPr>
          <p:cNvPicPr>
            <a:picLocks noGrp="1" noChangeAspect="1"/>
          </p:cNvPicPr>
          <p:nvPr>
            <p:ph idx="1"/>
          </p:nvPr>
        </p:nvPicPr>
        <p:blipFill>
          <a:blip r:embed="rId2"/>
          <a:stretch>
            <a:fillRect/>
          </a:stretch>
        </p:blipFill>
        <p:spPr>
          <a:xfrm>
            <a:off x="964936" y="1700808"/>
            <a:ext cx="5131064" cy="3168813"/>
          </a:xfrm>
        </p:spPr>
      </p:pic>
      <p:pic>
        <p:nvPicPr>
          <p:cNvPr id="7" name="Picture 6">
            <a:extLst>
              <a:ext uri="{FF2B5EF4-FFF2-40B4-BE49-F238E27FC236}">
                <a16:creationId xmlns:a16="http://schemas.microsoft.com/office/drawing/2014/main" id="{E456C1FB-5307-115A-3BDC-1D3172E707D4}"/>
              </a:ext>
            </a:extLst>
          </p:cNvPr>
          <p:cNvPicPr>
            <a:picLocks noChangeAspect="1"/>
          </p:cNvPicPr>
          <p:nvPr/>
        </p:nvPicPr>
        <p:blipFill>
          <a:blip r:embed="rId3"/>
          <a:stretch>
            <a:fillRect/>
          </a:stretch>
        </p:blipFill>
        <p:spPr>
          <a:xfrm>
            <a:off x="6456040" y="1844824"/>
            <a:ext cx="4997707" cy="3454578"/>
          </a:xfrm>
          <a:prstGeom prst="rect">
            <a:avLst/>
          </a:prstGeom>
        </p:spPr>
      </p:pic>
    </p:spTree>
    <p:extLst>
      <p:ext uri="{BB962C8B-B14F-4D97-AF65-F5344CB8AC3E}">
        <p14:creationId xmlns:p14="http://schemas.microsoft.com/office/powerpoint/2010/main" val="263757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034" y="214291"/>
            <a:ext cx="3786214" cy="1470025"/>
          </a:xfrm>
        </p:spPr>
        <p:txBody>
          <a:bodyPr/>
          <a:lstStyle/>
          <a:p>
            <a:r>
              <a:rPr lang="en-GB" dirty="0"/>
              <a:t>Histogram </a:t>
            </a:r>
            <a:endParaRPr lang="en-US" dirty="0"/>
          </a:p>
        </p:txBody>
      </p:sp>
      <p:pic>
        <p:nvPicPr>
          <p:cNvPr id="5" name="Picture 3"/>
          <p:cNvPicPr>
            <a:picLocks noChangeAspect="1" noChangeArrowheads="1"/>
          </p:cNvPicPr>
          <p:nvPr/>
        </p:nvPicPr>
        <p:blipFill>
          <a:blip r:embed="rId2"/>
          <a:srcRect/>
          <a:stretch>
            <a:fillRect/>
          </a:stretch>
        </p:blipFill>
        <p:spPr bwMode="auto">
          <a:xfrm>
            <a:off x="2238349" y="1714488"/>
            <a:ext cx="3500462" cy="428628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6238876" y="1571613"/>
            <a:ext cx="3762382" cy="39719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336" y="108265"/>
            <a:ext cx="3786214" cy="656440"/>
          </a:xfrm>
        </p:spPr>
        <p:txBody>
          <a:bodyPr>
            <a:normAutofit fontScale="90000"/>
          </a:bodyPr>
          <a:lstStyle/>
          <a:p>
            <a:r>
              <a:rPr lang="en-GB" dirty="0"/>
              <a:t>Spatial Filters</a:t>
            </a:r>
            <a:endParaRPr lang="en-US" dirty="0"/>
          </a:p>
        </p:txBody>
      </p:sp>
      <p:sp>
        <p:nvSpPr>
          <p:cNvPr id="4" name="TextBox 3">
            <a:extLst>
              <a:ext uri="{FF2B5EF4-FFF2-40B4-BE49-F238E27FC236}">
                <a16:creationId xmlns:a16="http://schemas.microsoft.com/office/drawing/2014/main" id="{58C620A7-93D7-5116-9516-DB1D7B4D8E69}"/>
              </a:ext>
            </a:extLst>
          </p:cNvPr>
          <p:cNvSpPr txBox="1"/>
          <p:nvPr/>
        </p:nvSpPr>
        <p:spPr>
          <a:xfrm>
            <a:off x="911424" y="2276872"/>
            <a:ext cx="10081120" cy="4792081"/>
          </a:xfrm>
          <a:prstGeom prst="rect">
            <a:avLst/>
          </a:prstGeom>
          <a:noFill/>
        </p:spPr>
        <p:txBody>
          <a:bodyPr wrap="square">
            <a:spAutoFit/>
          </a:bodyPr>
          <a:lstStyle/>
          <a:p>
            <a:pPr marL="85725" algn="just">
              <a:spcBef>
                <a:spcPts val="20"/>
              </a:spcBef>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Filters</a:t>
            </a:r>
            <a:r>
              <a:rPr lang="en-US" sz="2000" b="1" spc="4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in</a:t>
            </a:r>
            <a:r>
              <a:rPr lang="en-US" sz="2000" b="1" spc="1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frequency</a:t>
            </a:r>
            <a:r>
              <a:rPr lang="en-US" sz="2000" b="1" spc="3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domain:</a:t>
            </a:r>
          </a:p>
          <a:p>
            <a:pPr marL="457200" marR="83185" lvl="0" indent="-457200" algn="just">
              <a:lnSpc>
                <a:spcPct val="100000"/>
              </a:lnSpc>
              <a:spcBef>
                <a:spcPts val="15"/>
              </a:spcBef>
              <a:spcAft>
                <a:spcPts val="0"/>
              </a:spcAft>
              <a:buFont typeface="+mj-lt"/>
              <a:buAutoNum type="arabicPeriod"/>
              <a:tabLst>
                <a:tab pos="514985" algn="l"/>
                <a:tab pos="515620" algn="l"/>
              </a:tabLst>
            </a:pPr>
            <a:r>
              <a:rPr lang="en-US" sz="2000" b="1" i="1" dirty="0">
                <a:effectLst/>
                <a:latin typeface="Times New Roman" panose="02020603050405020304" pitchFamily="18" charset="0"/>
                <a:ea typeface="Times New Roman" panose="02020603050405020304" pitchFamily="18" charset="0"/>
              </a:rPr>
              <a:t>Lowpass</a:t>
            </a:r>
            <a:r>
              <a:rPr lang="en-US" sz="2000" b="1" i="1" spc="25"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filter</a:t>
            </a:r>
            <a:r>
              <a:rPr lang="en-US" sz="2000" b="1" i="1"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that</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passes</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low</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frequencies:</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used</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smoothing</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(blurring)</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on</a:t>
            </a:r>
            <a:r>
              <a:rPr lang="en-US" sz="2000" spc="3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3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image.</a:t>
            </a:r>
          </a:p>
          <a:p>
            <a:pPr marL="457200" lvl="0" indent="-457200" algn="just">
              <a:spcAft>
                <a:spcPts val="0"/>
              </a:spcAft>
              <a:buFont typeface="+mj-lt"/>
              <a:buAutoNum type="arabicPeriod"/>
              <a:tabLst>
                <a:tab pos="514985" algn="l"/>
                <a:tab pos="515620" algn="l"/>
              </a:tabLst>
            </a:pPr>
            <a:r>
              <a:rPr lang="en-US" sz="2000" b="1" i="1" dirty="0">
                <a:effectLst/>
                <a:latin typeface="Times New Roman" panose="02020603050405020304" pitchFamily="18" charset="0"/>
                <a:ea typeface="Times New Roman" panose="02020603050405020304" pitchFamily="18" charset="0"/>
              </a:rPr>
              <a:t>High pass</a:t>
            </a:r>
            <a:r>
              <a:rPr lang="en-US" sz="2000" b="1" i="1" spc="25"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filter</a:t>
            </a:r>
            <a:r>
              <a:rPr lang="en-US" sz="2000" b="1" i="1"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that</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passes</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high</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frequencies:</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used</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sharpening</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image.</a:t>
            </a:r>
          </a:p>
          <a:p>
            <a:pPr marL="457200" lvl="0" indent="-457200" algn="just">
              <a:lnSpc>
                <a:spcPts val="1590"/>
              </a:lnSpc>
              <a:spcBef>
                <a:spcPts val="65"/>
              </a:spcBef>
              <a:spcAft>
                <a:spcPts val="0"/>
              </a:spcAft>
              <a:buFont typeface="+mj-lt"/>
              <a:buAutoNum type="arabicPeriod"/>
              <a:tabLst>
                <a:tab pos="514985" algn="l"/>
                <a:tab pos="515620" algn="l"/>
              </a:tabLst>
            </a:pPr>
            <a:r>
              <a:rPr lang="en-US" sz="2000" b="1" i="1" dirty="0">
                <a:effectLst/>
                <a:latin typeface="Times New Roman" panose="02020603050405020304" pitchFamily="18" charset="0"/>
                <a:ea typeface="Times New Roman" panose="02020603050405020304" pitchFamily="18" charset="0"/>
              </a:rPr>
              <a:t>Bandpass</a:t>
            </a:r>
            <a:r>
              <a:rPr lang="en-US" sz="2000" b="1" i="1" spc="20"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filter.</a:t>
            </a:r>
          </a:p>
          <a:p>
            <a:pPr marL="457200" lvl="0" indent="-457200" algn="just">
              <a:lnSpc>
                <a:spcPts val="1590"/>
              </a:lnSpc>
              <a:spcBef>
                <a:spcPts val="65"/>
              </a:spcBef>
              <a:spcAft>
                <a:spcPts val="0"/>
              </a:spcAft>
              <a:buFont typeface="+mj-lt"/>
              <a:buAutoNum type="arabicPeriod"/>
              <a:tabLst>
                <a:tab pos="514985" algn="l"/>
                <a:tab pos="515620" algn="l"/>
              </a:tabLst>
            </a:pPr>
            <a:endParaRPr lang="en-US" sz="2000" b="1" i="1" dirty="0">
              <a:latin typeface="Times New Roman" panose="02020603050405020304" pitchFamily="18" charset="0"/>
              <a:ea typeface="Times New Roman" panose="02020603050405020304" pitchFamily="18" charset="0"/>
            </a:endParaRPr>
          </a:p>
          <a:p>
            <a:pPr lvl="0" algn="just">
              <a:lnSpc>
                <a:spcPts val="1590"/>
              </a:lnSpc>
              <a:spcBef>
                <a:spcPts val="65"/>
              </a:spcBef>
              <a:spcAft>
                <a:spcPts val="0"/>
              </a:spcAft>
              <a:tabLst>
                <a:tab pos="514985" algn="l"/>
                <a:tab pos="515620" algn="l"/>
              </a:tabLst>
            </a:pPr>
            <a:endParaRPr lang="en-US" sz="2000" dirty="0">
              <a:effectLst/>
              <a:latin typeface="Times New Roman" panose="02020603050405020304" pitchFamily="18" charset="0"/>
              <a:ea typeface="Times New Roman" panose="02020603050405020304" pitchFamily="18" charset="0"/>
            </a:endParaRPr>
          </a:p>
          <a:p>
            <a:pPr marL="85725" algn="just">
              <a:lnSpc>
                <a:spcPts val="1520"/>
              </a:lnSpc>
              <a:spcAft>
                <a:spcPts val="0"/>
              </a:spcAft>
            </a:pPr>
            <a:r>
              <a:rPr lang="en-US" sz="2000" b="1" dirty="0">
                <a:effectLst/>
                <a:latin typeface="Cambria" panose="02040503050406030204" pitchFamily="18" charset="0"/>
                <a:ea typeface="Cambria" panose="02040503050406030204" pitchFamily="18" charset="0"/>
                <a:cs typeface="Cambria" panose="02040503050406030204" pitchFamily="18" charset="0"/>
              </a:rPr>
              <a:t>Filters</a:t>
            </a:r>
            <a:r>
              <a:rPr lang="en-US" sz="2000" b="1" spc="75"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in</a:t>
            </a:r>
            <a:r>
              <a:rPr lang="en-US" sz="2000" b="1" spc="-60"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spatial</a:t>
            </a:r>
            <a:r>
              <a:rPr lang="en-US" sz="2000" b="1" spc="70" dirty="0">
                <a:effectLst/>
                <a:latin typeface="Cambria" panose="02040503050406030204" pitchFamily="18" charset="0"/>
                <a:ea typeface="Cambria" panose="02040503050406030204" pitchFamily="18" charset="0"/>
                <a:cs typeface="Cambria" panose="02040503050406030204" pitchFamily="18" charset="0"/>
              </a:rPr>
              <a:t> </a:t>
            </a:r>
            <a:r>
              <a:rPr lang="en-US" sz="2000" b="1" dirty="0">
                <a:effectLst/>
                <a:latin typeface="Cambria" panose="02040503050406030204" pitchFamily="18" charset="0"/>
                <a:ea typeface="Cambria" panose="02040503050406030204" pitchFamily="18" charset="0"/>
                <a:cs typeface="Cambria" panose="02040503050406030204" pitchFamily="18" charset="0"/>
              </a:rPr>
              <a:t>domain:</a:t>
            </a:r>
          </a:p>
          <a:p>
            <a:pPr marL="342900" lvl="0" indent="-342900" algn="just">
              <a:spcBef>
                <a:spcPts val="10"/>
              </a:spcBef>
              <a:spcAft>
                <a:spcPts val="0"/>
              </a:spcAft>
              <a:buFont typeface="Arial" panose="020B0604020202020204" pitchFamily="34" charset="0"/>
              <a:buChar char="•"/>
              <a:tabLst>
                <a:tab pos="514985" algn="l"/>
                <a:tab pos="515620" algn="l"/>
              </a:tabLst>
            </a:pPr>
            <a:r>
              <a:rPr lang="en-US" sz="2000" dirty="0">
                <a:effectLst/>
                <a:latin typeface="Times New Roman" panose="02020603050405020304" pitchFamily="18" charset="0"/>
                <a:ea typeface="Times New Roman" panose="02020603050405020304" pitchFamily="18" charset="0"/>
              </a:rPr>
              <a:t>Spatial</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used</a:t>
            </a:r>
            <a:r>
              <a:rPr lang="en-US" sz="2000" spc="7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different</a:t>
            </a:r>
            <a:r>
              <a:rPr lang="en-US" sz="2000" spc="20" dirty="0">
                <a:effectLst/>
                <a:latin typeface="Times New Roman" panose="02020603050405020304" pitchFamily="18" charset="0"/>
                <a:ea typeface="Times New Roman" panose="02020603050405020304" pitchFamily="18" charset="0"/>
              </a:rPr>
              <a:t> </a:t>
            </a:r>
            <a:r>
              <a:rPr lang="en-US" sz="2000" b="1" dirty="0">
                <a:effectLst/>
                <a:latin typeface="Cambria" panose="02040503050406030204" pitchFamily="18" charset="0"/>
                <a:ea typeface="Times New Roman" panose="02020603050405020304" pitchFamily="18" charset="0"/>
              </a:rPr>
              <a:t>masks</a:t>
            </a:r>
            <a:r>
              <a:rPr lang="en-US" sz="2000" b="1" spc="115" dirty="0">
                <a:effectLst/>
                <a:latin typeface="Cambria" panose="020405030504060302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t>
            </a:r>
            <a:r>
              <a:rPr lang="en-US" sz="2000" b="1" dirty="0" err="1">
                <a:effectLst/>
                <a:latin typeface="Cambria" panose="02040503050406030204" pitchFamily="18" charset="0"/>
                <a:ea typeface="Times New Roman" panose="02020603050405020304" pitchFamily="18" charset="0"/>
              </a:rPr>
              <a:t>kemels</a:t>
            </a:r>
            <a:r>
              <a:rPr lang="en-US" sz="2000" dirty="0">
                <a:effectLst/>
                <a:latin typeface="Times New Roman" panose="02020603050405020304" pitchFamily="18" charset="0"/>
                <a:ea typeface="Times New Roman" panose="02020603050405020304" pitchFamily="18" charset="0"/>
              </a:rPr>
              <a:t>,</a:t>
            </a:r>
            <a:r>
              <a:rPr lang="en-US" sz="2000" spc="40" dirty="0">
                <a:effectLst/>
                <a:latin typeface="Times New Roman" panose="02020603050405020304" pitchFamily="18" charset="0"/>
                <a:ea typeface="Times New Roman" panose="02020603050405020304" pitchFamily="18" charset="0"/>
              </a:rPr>
              <a:t> </a:t>
            </a:r>
            <a:r>
              <a:rPr lang="en-US" sz="2000" b="1" dirty="0">
                <a:effectLst/>
                <a:latin typeface="Cambria" panose="02040503050406030204" pitchFamily="18" charset="0"/>
                <a:ea typeface="Times New Roman" panose="02020603050405020304" pitchFamily="18" charset="0"/>
              </a:rPr>
              <a:t>templates</a:t>
            </a:r>
            <a:r>
              <a:rPr lang="en-US" sz="2000" b="1" spc="85" dirty="0">
                <a:effectLst/>
                <a:latin typeface="Cambria" panose="020405030504060302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or</a:t>
            </a:r>
            <a:r>
              <a:rPr lang="en-US" sz="2000" spc="50" dirty="0">
                <a:effectLst/>
                <a:latin typeface="Times New Roman" panose="02020603050405020304" pitchFamily="18" charset="0"/>
                <a:ea typeface="Times New Roman" panose="02020603050405020304" pitchFamily="18" charset="0"/>
              </a:rPr>
              <a:t> </a:t>
            </a:r>
            <a:r>
              <a:rPr lang="en-US" sz="2000" b="1" dirty="0">
                <a:effectLst/>
                <a:latin typeface="Cambria" panose="02040503050406030204" pitchFamily="18" charset="0"/>
                <a:ea typeface="Times New Roman" panose="02020603050405020304" pitchFamily="18" charset="0"/>
              </a:rPr>
              <a:t>windows</a:t>
            </a:r>
            <a:r>
              <a:rPr lang="en-US" sz="2000" dirty="0">
                <a:effectLst/>
                <a:latin typeface="Times New Roman" panose="02020603050405020304" pitchFamily="18" charset="0"/>
                <a:ea typeface="Times New Roman" panose="02020603050405020304" pitchFamily="18" charset="0"/>
              </a:rPr>
              <a:t>).</a:t>
            </a:r>
          </a:p>
          <a:p>
            <a:pPr marL="342900" marR="82550" lvl="0" indent="-342900" algn="just">
              <a:lnSpc>
                <a:spcPct val="101000"/>
              </a:lnSpc>
              <a:spcBef>
                <a:spcPts val="10"/>
              </a:spcBef>
              <a:spcAft>
                <a:spcPts val="0"/>
              </a:spcAft>
              <a:buFont typeface="Arial" panose="020B0604020202020204" pitchFamily="34" charset="0"/>
              <a:buChar char="•"/>
              <a:tabLst>
                <a:tab pos="514985" algn="l"/>
                <a:tab pos="515620" algn="l"/>
              </a:tabLst>
            </a:pPr>
            <a:r>
              <a:rPr lang="en-US" sz="2000" dirty="0">
                <a:effectLst/>
                <a:latin typeface="Times New Roman" panose="02020603050405020304" pitchFamily="18" charset="0"/>
                <a:ea typeface="Times New Roman" panose="02020603050405020304" pitchFamily="18" charset="0"/>
              </a:rPr>
              <a:t>There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20"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one-to-one</a:t>
            </a:r>
            <a:r>
              <a:rPr lang="en-US" sz="2000" b="1" i="1"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correspondence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between</a:t>
            </a:r>
            <a:r>
              <a:rPr lang="en-US" sz="2000" spc="40"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linear</a:t>
            </a:r>
            <a:r>
              <a:rPr lang="en-US" sz="2000" b="1" i="1" spc="3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spatial</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3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3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frequency</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domains.</a:t>
            </a:r>
          </a:p>
          <a:p>
            <a:pPr marL="342900" marR="79375" lvl="0" indent="-342900" algn="just">
              <a:lnSpc>
                <a:spcPct val="100000"/>
              </a:lnSpc>
              <a:spcAft>
                <a:spcPts val="0"/>
              </a:spcAft>
              <a:buFont typeface="Arial" panose="020B0604020202020204" pitchFamily="34" charset="0"/>
              <a:buChar char="•"/>
              <a:tabLst>
                <a:tab pos="514985" algn="l"/>
                <a:tab pos="515620" algn="l"/>
              </a:tabLst>
            </a:pPr>
            <a:r>
              <a:rPr lang="en-US" sz="2000" dirty="0">
                <a:effectLst/>
                <a:latin typeface="Times New Roman" panose="02020603050405020304" pitchFamily="18" charset="0"/>
                <a:ea typeface="Times New Roman" panose="02020603050405020304" pitchFamily="18" charset="0"/>
              </a:rPr>
              <a:t>Spatial</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can</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used</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25"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linear</a:t>
            </a:r>
            <a:r>
              <a:rPr lang="en-US" sz="2000" b="1" i="1"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50" dirty="0">
                <a:effectLst/>
                <a:latin typeface="Times New Roman" panose="02020603050405020304" pitchFamily="18" charset="0"/>
                <a:ea typeface="Times New Roman" panose="02020603050405020304" pitchFamily="18" charset="0"/>
              </a:rPr>
              <a:t> </a:t>
            </a:r>
            <a:r>
              <a:rPr lang="en-US" sz="2000" b="1" i="1" dirty="0">
                <a:effectLst/>
                <a:latin typeface="Times New Roman" panose="02020603050405020304" pitchFamily="18" charset="0"/>
                <a:ea typeface="Times New Roman" panose="02020603050405020304" pitchFamily="18" charset="0"/>
              </a:rPr>
              <a:t>nonlinear</a:t>
            </a:r>
            <a:r>
              <a:rPr lang="en-US" sz="2000" b="1" i="1"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filtering.</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(Frequency</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domain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3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just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linear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filtering).</a:t>
            </a:r>
          </a:p>
          <a:p>
            <a:pPr lvl="0" algn="just">
              <a:spcAft>
                <a:spcPts val="0"/>
              </a:spcAft>
              <a:tabLst>
                <a:tab pos="514985" algn="l"/>
                <a:tab pos="515620" algn="l"/>
              </a:tabLst>
            </a:pPr>
            <a:r>
              <a:rPr lang="en-US" sz="2000" dirty="0">
                <a:effectLst/>
                <a:latin typeface="Times New Roman" panose="02020603050405020304" pitchFamily="18" charset="0"/>
                <a:ea typeface="Times New Roman" panose="02020603050405020304" pitchFamily="18" charset="0"/>
              </a:rPr>
              <a:t>The</a:t>
            </a:r>
            <a:r>
              <a:rPr lang="en-US" sz="2000" spc="145" dirty="0">
                <a:effectLst/>
                <a:latin typeface="Times New Roman" panose="02020603050405020304" pitchFamily="18" charset="0"/>
                <a:ea typeface="Times New Roman" panose="02020603050405020304" pitchFamily="18" charset="0"/>
              </a:rPr>
              <a:t> </a:t>
            </a:r>
            <a:r>
              <a:rPr lang="en-US" sz="2000" b="1" dirty="0">
                <a:effectLst/>
                <a:latin typeface="Cambria" panose="02040503050406030204" pitchFamily="18" charset="0"/>
                <a:ea typeface="Times New Roman" panose="02020603050405020304" pitchFamily="18" charset="0"/>
              </a:rPr>
              <a:t>mechanics</a:t>
            </a:r>
            <a:r>
              <a:rPr lang="en-US" sz="2000" b="1" spc="160" dirty="0">
                <a:effectLst/>
                <a:latin typeface="Cambria" panose="020405030504060302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1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spatial</a:t>
            </a:r>
            <a:r>
              <a:rPr lang="en-US" sz="2000" spc="1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filtering</a:t>
            </a:r>
            <a:r>
              <a:rPr lang="en-US" sz="2000" spc="1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spatial</a:t>
            </a:r>
            <a:r>
              <a:rPr lang="en-US" sz="2000" spc="1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filters</a:t>
            </a:r>
            <a:r>
              <a:rPr lang="en-US" sz="2000" spc="1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consists</a:t>
            </a:r>
            <a:r>
              <a:rPr lang="en-US" sz="2000" spc="1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p>
          <a:p>
            <a:pPr marL="742950" lvl="1" indent="-285750" algn="just">
              <a:spcBef>
                <a:spcPts val="10"/>
              </a:spcBef>
              <a:spcAft>
                <a:spcPts val="0"/>
              </a:spcAft>
              <a:buClr>
                <a:srgbClr val="1E487C"/>
              </a:buClr>
              <a:buSzPts val="1300"/>
              <a:buFont typeface="Times New Roman" panose="02020603050405020304" pitchFamily="18" charset="0"/>
              <a:buAutoNum type="arabicPeriod"/>
              <a:tabLst>
                <a:tab pos="732155" algn="l"/>
              </a:tabLst>
            </a:pPr>
            <a:r>
              <a:rPr lang="en-US" sz="2000" spc="0" dirty="0" err="1">
                <a:effectLst/>
                <a:latin typeface="Times New Roman" panose="02020603050405020304" pitchFamily="18" charset="0"/>
                <a:ea typeface="Times New Roman" panose="02020603050405020304" pitchFamily="18" charset="0"/>
              </a:rPr>
              <a:t>Neighbourhood</a:t>
            </a:r>
            <a:r>
              <a:rPr lang="en-US" sz="2000" spc="7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(small</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rectangle).</a:t>
            </a:r>
          </a:p>
          <a:p>
            <a:pPr marL="742950" lvl="1" indent="-285750" algn="just">
              <a:spcBef>
                <a:spcPts val="15"/>
              </a:spcBef>
              <a:spcAft>
                <a:spcPts val="0"/>
              </a:spcAft>
              <a:buClr>
                <a:srgbClr val="1E487C"/>
              </a:buClr>
              <a:buSzPts val="1300"/>
              <a:buFont typeface="Times New Roman" panose="02020603050405020304" pitchFamily="18" charset="0"/>
              <a:buAutoNum type="arabicPeriod"/>
              <a:tabLst>
                <a:tab pos="732155" algn="l"/>
              </a:tabLst>
            </a:pPr>
            <a:r>
              <a:rPr lang="en-US" sz="2000" spc="0" dirty="0">
                <a:effectLst/>
                <a:latin typeface="Times New Roman" panose="02020603050405020304" pitchFamily="18" charset="0"/>
                <a:ea typeface="Times New Roman" panose="02020603050405020304" pitchFamily="18" charset="0"/>
              </a:rPr>
              <a:t>Predefined</a:t>
            </a:r>
            <a:r>
              <a:rPr lang="en-US" sz="2000" spc="1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operation</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that</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is</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performed</a:t>
            </a:r>
            <a:r>
              <a:rPr lang="en-US" sz="2000" spc="4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on</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the</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image</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pixel.</a:t>
            </a:r>
          </a:p>
          <a:p>
            <a:pPr marL="742950" lvl="1" indent="-285750" algn="just">
              <a:spcBef>
                <a:spcPts val="15"/>
              </a:spcBef>
              <a:spcAft>
                <a:spcPts val="0"/>
              </a:spcAft>
              <a:buClr>
                <a:srgbClr val="1E487C"/>
              </a:buClr>
              <a:buSzPts val="1300"/>
              <a:buFont typeface="Times New Roman" panose="02020603050405020304" pitchFamily="18" charset="0"/>
              <a:buAutoNum type="arabicPeriod"/>
              <a:tabLst>
                <a:tab pos="732155" algn="l"/>
              </a:tabLst>
            </a:pPr>
            <a:endParaRPr lang="en-US" sz="2000" spc="0" dirty="0">
              <a:effectLst/>
              <a:latin typeface="Times New Roman" panose="02020603050405020304" pitchFamily="18" charset="0"/>
              <a:ea typeface="Times New Roman" panose="02020603050405020304" pitchFamily="18" charset="0"/>
            </a:endParaRPr>
          </a:p>
          <a:p>
            <a:pPr algn="just">
              <a:spcAft>
                <a:spcPts val="0"/>
              </a:spcAft>
            </a:pPr>
            <a:r>
              <a:rPr lang="en-US" sz="1000" dirty="0">
                <a:effectLst/>
                <a:latin typeface="Times New Roman" panose="02020603050405020304" pitchFamily="18" charset="0"/>
                <a:ea typeface="Times New Roman" panose="02020603050405020304" pitchFamily="18" charset="0"/>
              </a:rPr>
              <a:t> </a:t>
            </a:r>
            <a:endParaRPr lang="en-US" sz="13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5F2B50C-1A76-4526-4ED8-A394C23115C7}"/>
              </a:ext>
            </a:extLst>
          </p:cNvPr>
          <p:cNvSpPr txBox="1"/>
          <p:nvPr/>
        </p:nvSpPr>
        <p:spPr>
          <a:xfrm>
            <a:off x="911424" y="1124744"/>
            <a:ext cx="10297144" cy="923330"/>
          </a:xfrm>
          <a:prstGeom prst="rect">
            <a:avLst/>
          </a:prstGeom>
          <a:noFill/>
        </p:spPr>
        <p:txBody>
          <a:bodyPr wrap="square">
            <a:spAutoFit/>
          </a:bodyPr>
          <a:lstStyle/>
          <a:p>
            <a:r>
              <a:rPr lang="en-GB" b="1" i="0" dirty="0">
                <a:solidFill>
                  <a:srgbClr val="273239"/>
                </a:solidFill>
                <a:effectLst/>
                <a:latin typeface="urw-din"/>
              </a:rPr>
              <a:t>Spatial Filtering</a:t>
            </a:r>
            <a:r>
              <a:rPr lang="en-GB" b="0" i="0" dirty="0">
                <a:solidFill>
                  <a:srgbClr val="273239"/>
                </a:solidFill>
                <a:effectLst/>
                <a:latin typeface="urw-din"/>
              </a:rPr>
              <a:t> technique is used directly on pixels of an image. Mask is usually considered to be added in size so that it has specific </a:t>
            </a:r>
            <a:r>
              <a:rPr lang="en-GB" b="0" i="0" dirty="0" err="1">
                <a:solidFill>
                  <a:srgbClr val="273239"/>
                </a:solidFill>
                <a:effectLst/>
                <a:latin typeface="urw-din"/>
              </a:rPr>
              <a:t>center</a:t>
            </a:r>
            <a:r>
              <a:rPr lang="en-GB" b="0" i="0" dirty="0">
                <a:solidFill>
                  <a:srgbClr val="273239"/>
                </a:solidFill>
                <a:effectLst/>
                <a:latin typeface="urw-din"/>
              </a:rPr>
              <a:t> pixel. This mask is moved on the image such that the </a:t>
            </a:r>
            <a:r>
              <a:rPr lang="en-GB" b="0" i="0" dirty="0" err="1">
                <a:solidFill>
                  <a:srgbClr val="273239"/>
                </a:solidFill>
                <a:effectLst/>
                <a:latin typeface="urw-din"/>
              </a:rPr>
              <a:t>center</a:t>
            </a:r>
            <a:r>
              <a:rPr lang="en-GB" b="0" i="0" dirty="0">
                <a:solidFill>
                  <a:srgbClr val="273239"/>
                </a:solidFill>
                <a:effectLst/>
                <a:latin typeface="urw-din"/>
              </a:rPr>
              <a:t> of the mask traverses all image pixels.</a:t>
            </a:r>
            <a:endParaRPr lang="en-IN" dirty="0"/>
          </a:p>
        </p:txBody>
      </p:sp>
    </p:spTree>
    <p:extLst>
      <p:ext uri="{BB962C8B-B14F-4D97-AF65-F5344CB8AC3E}">
        <p14:creationId xmlns:p14="http://schemas.microsoft.com/office/powerpoint/2010/main" val="420331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C014-D5FC-056A-1025-1A888F1210A4}"/>
              </a:ext>
            </a:extLst>
          </p:cNvPr>
          <p:cNvSpPr>
            <a:spLocks noGrp="1"/>
          </p:cNvSpPr>
          <p:nvPr>
            <p:ph type="title"/>
          </p:nvPr>
        </p:nvSpPr>
        <p:spPr>
          <a:xfrm>
            <a:off x="0" y="60136"/>
            <a:ext cx="10972800" cy="1143000"/>
          </a:xfrm>
        </p:spPr>
        <p:txBody>
          <a:bodyPr/>
          <a:lstStyle/>
          <a:p>
            <a:r>
              <a:rPr lang="en-GB" dirty="0"/>
              <a:t>Spatial Filters Classification</a:t>
            </a:r>
            <a:endParaRPr lang="en-IN" dirty="0"/>
          </a:p>
        </p:txBody>
      </p:sp>
      <p:sp>
        <p:nvSpPr>
          <p:cNvPr id="4" name="Rectangle 1">
            <a:extLst>
              <a:ext uri="{FF2B5EF4-FFF2-40B4-BE49-F238E27FC236}">
                <a16:creationId xmlns:a16="http://schemas.microsoft.com/office/drawing/2014/main" id="{0FB8CA1C-9031-4F6F-75FA-55540E5B0969}"/>
              </a:ext>
            </a:extLst>
          </p:cNvPr>
          <p:cNvSpPr>
            <a:spLocks noGrp="1" noChangeArrowheads="1"/>
          </p:cNvSpPr>
          <p:nvPr>
            <p:ph idx="1"/>
          </p:nvPr>
        </p:nvSpPr>
        <p:spPr bwMode="auto">
          <a:xfrm>
            <a:off x="769166" y="1082933"/>
            <a:ext cx="10670976"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73239"/>
                </a:solidFill>
                <a:effectLst/>
                <a:latin typeface="urw-din"/>
              </a:rPr>
              <a:t>Classification on the basis of linearity:</a:t>
            </a:r>
            <a:br>
              <a:rPr kumimoji="0" lang="en-US" altLang="en-US" sz="2400" b="0" i="0" u="none" strike="noStrike" cap="none" normalizeH="0" baseline="0" dirty="0">
                <a:ln>
                  <a:noFill/>
                </a:ln>
                <a:solidFill>
                  <a:srgbClr val="273239"/>
                </a:solidFill>
                <a:effectLst/>
                <a:latin typeface="urw-din"/>
              </a:rPr>
            </a:br>
            <a:r>
              <a:rPr kumimoji="0" lang="en-US" altLang="en-US" sz="2400" b="0" i="0" u="none" strike="noStrike" cap="none" normalizeH="0" baseline="0" dirty="0">
                <a:ln>
                  <a:noFill/>
                </a:ln>
                <a:solidFill>
                  <a:srgbClr val="273239"/>
                </a:solidFill>
                <a:effectLst/>
                <a:latin typeface="urw-din"/>
              </a:rPr>
              <a:t>There are two types:</a:t>
            </a:r>
            <a:endParaRPr kumimoji="0" lang="en-US" altLang="en-US" sz="2400" b="1" i="0" u="none" strike="noStrike" cap="none" normalizeH="0" baseline="0" dirty="0">
              <a:ln>
                <a:noFill/>
              </a:ln>
              <a:solidFill>
                <a:srgbClr val="273239"/>
              </a:solidFill>
              <a:effectLst/>
              <a:latin typeface="Consolas" panose="020B0609020204030204" pitchFamily="49" charset="0"/>
            </a:endParaRP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273239"/>
                </a:solidFill>
                <a:effectLst/>
                <a:latin typeface="Consolas" panose="020B0609020204030204" pitchFamily="49" charset="0"/>
              </a:rPr>
              <a:t>Linear Spatial Filter </a:t>
            </a: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273239"/>
                </a:solidFill>
                <a:effectLst/>
                <a:latin typeface="Consolas" panose="020B0609020204030204" pitchFamily="49" charset="0"/>
              </a:rPr>
              <a:t> Non-linear Spatial Filter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DB82FB4-8393-0404-FF76-A1ACD1911144}"/>
              </a:ext>
            </a:extLst>
          </p:cNvPr>
          <p:cNvSpPr>
            <a:spLocks noChangeArrowheads="1"/>
          </p:cNvSpPr>
          <p:nvPr/>
        </p:nvSpPr>
        <p:spPr bwMode="auto">
          <a:xfrm>
            <a:off x="751858" y="2560261"/>
            <a:ext cx="10869421" cy="41036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73239"/>
                </a:solidFill>
                <a:effectLst/>
                <a:latin typeface="urw-din"/>
              </a:rPr>
              <a:t>General Classification:</a:t>
            </a:r>
            <a:endParaRPr kumimoji="0" lang="en-US" altLang="en-US" sz="2800" b="0" i="0" u="none" strike="noStrike" cap="none" normalizeH="0" baseline="0" dirty="0">
              <a:ln>
                <a:noFill/>
              </a:ln>
              <a:solidFill>
                <a:schemeClr val="tx1"/>
              </a:solidFill>
              <a:effectLst/>
            </a:endParaRPr>
          </a:p>
          <a:p>
            <a:pPr lvl="0">
              <a:spcBef>
                <a:spcPts val="805"/>
              </a:spcBef>
              <a:spcAft>
                <a:spcPts val="0"/>
              </a:spcAft>
              <a:buSzPts val="1400"/>
              <a:tabLst>
                <a:tab pos="304800" algn="l"/>
              </a:tabLst>
            </a:pPr>
            <a:r>
              <a:rPr kumimoji="0" lang="en-US" altLang="en-US" sz="2800" b="1" i="0" u="none" strike="noStrike" cap="none" normalizeH="0" baseline="0" dirty="0">
                <a:ln>
                  <a:noFill/>
                </a:ln>
                <a:solidFill>
                  <a:srgbClr val="273239"/>
                </a:solidFill>
                <a:effectLst/>
                <a:latin typeface="urw-din"/>
              </a:rPr>
              <a:t>Smoothing Spatial Filter:  </a:t>
            </a:r>
            <a:r>
              <a:rPr lang="en-US" b="1" spc="-25" dirty="0">
                <a:effectLst/>
                <a:latin typeface="Times New Roman" panose="02020603050405020304" pitchFamily="18" charset="0"/>
                <a:ea typeface="Times New Roman" panose="02020603050405020304" pitchFamily="18" charset="0"/>
              </a:rPr>
              <a:t>It is </a:t>
            </a:r>
            <a:r>
              <a:rPr lang="en-US" spc="0" dirty="0">
                <a:effectLst/>
                <a:latin typeface="Times New Roman" panose="02020603050405020304" pitchFamily="18" charset="0"/>
                <a:ea typeface="Times New Roman" panose="02020603050405020304" pitchFamily="18" charset="0"/>
              </a:rPr>
              <a:t>also</a:t>
            </a:r>
            <a:r>
              <a:rPr lang="en-US" spc="-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called</a:t>
            </a:r>
            <a:r>
              <a:rPr lang="en-US" spc="-5"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lowpass</a:t>
            </a:r>
            <a:r>
              <a:rPr lang="en-US" spc="-10" dirty="0">
                <a:effectLst/>
                <a:latin typeface="Times New Roman" panose="02020603050405020304" pitchFamily="18" charset="0"/>
                <a:ea typeface="Times New Roman" panose="02020603050405020304" pitchFamily="18" charset="0"/>
              </a:rPr>
              <a:t> </a:t>
            </a:r>
            <a:r>
              <a:rPr lang="en-US" spc="0" dirty="0">
                <a:effectLst/>
                <a:latin typeface="Times New Roman" panose="02020603050405020304" pitchFamily="18" charset="0"/>
                <a:ea typeface="Times New Roman" panose="02020603050405020304" pitchFamily="18" charset="0"/>
              </a:rPr>
              <a:t>filters.</a:t>
            </a:r>
            <a:r>
              <a:rPr lang="en-US" spc="-10" dirty="0">
                <a:effectLst/>
                <a:latin typeface="Times New Roman" panose="02020603050405020304" pitchFamily="18" charset="0"/>
                <a:ea typeface="Times New Roman" panose="02020603050405020304" pitchFamily="18" charset="0"/>
              </a:rPr>
              <a:t> </a:t>
            </a:r>
            <a:r>
              <a:rPr lang="en-GB" b="0" i="0" dirty="0">
                <a:solidFill>
                  <a:srgbClr val="273239"/>
                </a:solidFill>
                <a:effectLst/>
                <a:latin typeface="urw-din"/>
              </a:rPr>
              <a:t>Smoothing filter is used for blurring and noise reduction in the image. Blurring is pre-processing steps for removal of small details and Noise Reduction is accomplished by blurring.</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73239"/>
                </a:solidFill>
                <a:effectLst/>
                <a:latin typeface="urw-din"/>
              </a:rPr>
              <a:t>Types of Smoothing Spatial Filter:</a:t>
            </a:r>
            <a:endParaRPr kumimoji="0" lang="en-US" altLang="en-US" sz="2800" b="1" i="0" u="none" strike="noStrike" cap="none" normalizeH="0" baseline="0" dirty="0">
              <a:ln>
                <a:noFill/>
              </a:ln>
              <a:solidFill>
                <a:srgbClr val="273239"/>
              </a:solidFill>
              <a:effectLst/>
              <a:latin typeface="Consolas" panose="020B0609020204030204" pitchFamily="49"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rgbClr val="273239"/>
                </a:solidFill>
                <a:effectLst/>
                <a:latin typeface="Consolas" panose="020B0609020204030204" pitchFamily="49" charset="0"/>
              </a:rPr>
              <a:t>	Linear Filter (Mean Filter) </a:t>
            </a:r>
          </a:p>
          <a:p>
            <a:pPr marR="0" lvl="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rgbClr val="273239"/>
                </a:solidFill>
                <a:effectLst/>
                <a:latin typeface="Consolas" panose="020B0609020204030204" pitchFamily="49" charset="0"/>
              </a:rPr>
              <a:t>	Order Statistics (Non-linear) filter </a:t>
            </a:r>
          </a:p>
          <a:p>
            <a:pPr marR="0" lvl="0" algn="just" defTabSz="914400" rtl="0" eaLnBrk="0" fontAlgn="base" latinLnBrk="0" hangingPunct="0">
              <a:lnSpc>
                <a:spcPct val="100000"/>
              </a:lnSpc>
              <a:spcBef>
                <a:spcPct val="0"/>
              </a:spcBef>
              <a:spcAft>
                <a:spcPct val="0"/>
              </a:spcAft>
              <a:buClrTx/>
              <a:buSzTx/>
              <a:tabLst/>
            </a:pPr>
            <a:r>
              <a:rPr lang="en-US" sz="2800" b="1" spc="0" dirty="0">
                <a:effectLst/>
                <a:latin typeface="Times New Roman" panose="02020603050405020304" pitchFamily="18" charset="0"/>
                <a:ea typeface="Times New Roman" panose="02020603050405020304" pitchFamily="18" charset="0"/>
              </a:rPr>
              <a:t>Sharpening Spatial Filters: It is </a:t>
            </a:r>
            <a:r>
              <a:rPr lang="en-US" sz="2800" spc="0" dirty="0">
                <a:effectLst/>
                <a:latin typeface="Times New Roman" panose="02020603050405020304" pitchFamily="18" charset="0"/>
                <a:ea typeface="Times New Roman" panose="02020603050405020304" pitchFamily="18" charset="0"/>
              </a:rPr>
              <a:t>also called high pass filters. For example,</a:t>
            </a:r>
            <a:r>
              <a:rPr lang="en-US" sz="2800" spc="-335" dirty="0">
                <a:effectLst/>
                <a:latin typeface="Times New Roman" panose="02020603050405020304" pitchFamily="18" charset="0"/>
                <a:ea typeface="Times New Roman" panose="02020603050405020304" pitchFamily="18" charset="0"/>
              </a:rPr>
              <a:t> </a:t>
            </a:r>
            <a:r>
              <a:rPr lang="en-US" sz="2800" spc="0" dirty="0">
                <a:effectLst/>
                <a:latin typeface="Times New Roman" panose="02020603050405020304" pitchFamily="18" charset="0"/>
                <a:ea typeface="Times New Roman" panose="02020603050405020304" pitchFamily="18" charset="0"/>
              </a:rPr>
              <a:t>the</a:t>
            </a:r>
            <a:r>
              <a:rPr lang="en-US" sz="2800" spc="-10" dirty="0">
                <a:effectLst/>
                <a:latin typeface="Times New Roman" panose="02020603050405020304" pitchFamily="18" charset="0"/>
                <a:ea typeface="Times New Roman" panose="02020603050405020304" pitchFamily="18" charset="0"/>
              </a:rPr>
              <a:t> </a:t>
            </a:r>
            <a:r>
              <a:rPr lang="en-US" sz="2800" spc="0" dirty="0">
                <a:effectLst/>
                <a:latin typeface="Times New Roman" panose="02020603050405020304" pitchFamily="18" charset="0"/>
                <a:ea typeface="Times New Roman" panose="02020603050405020304" pitchFamily="18" charset="0"/>
              </a:rPr>
              <a:t>Laplacian</a:t>
            </a:r>
            <a:r>
              <a:rPr lang="en-US" sz="2800" spc="-5" dirty="0">
                <a:effectLst/>
                <a:latin typeface="Times New Roman" panose="02020603050405020304" pitchFamily="18" charset="0"/>
                <a:ea typeface="Times New Roman" panose="02020603050405020304" pitchFamily="18" charset="0"/>
              </a:rPr>
              <a:t> </a:t>
            </a:r>
            <a:r>
              <a:rPr lang="en-US" sz="2800" spc="0" dirty="0">
                <a:effectLst/>
                <a:latin typeface="Times New Roman" panose="02020603050405020304" pitchFamily="18" charset="0"/>
                <a:ea typeface="Times New Roman" panose="02020603050405020304" pitchFamily="18" charset="0"/>
              </a:rPr>
              <a:t>linear</a:t>
            </a:r>
            <a:r>
              <a:rPr lang="en-US" sz="2800" spc="-5" dirty="0">
                <a:effectLst/>
                <a:latin typeface="Times New Roman" panose="02020603050405020304" pitchFamily="18" charset="0"/>
                <a:ea typeface="Times New Roman" panose="02020603050405020304" pitchFamily="18" charset="0"/>
              </a:rPr>
              <a:t> </a:t>
            </a:r>
            <a:r>
              <a:rPr lang="en-US" sz="2800" spc="0" dirty="0">
                <a:effectLst/>
                <a:latin typeface="Times New Roman" panose="02020603050405020304" pitchFamily="18" charset="0"/>
                <a:ea typeface="Times New Roman" panose="02020603050405020304" pitchFamily="18" charset="0"/>
              </a:rPr>
              <a:t>filter.</a:t>
            </a:r>
            <a:endParaRPr kumimoji="0" lang="en-US" altLang="en-US" sz="2800" b="0" i="0" u="none" strike="noStrike" cap="none" normalizeH="0" baseline="0" dirty="0">
              <a:ln>
                <a:noFill/>
              </a:ln>
              <a:solidFill>
                <a:srgbClr val="273239"/>
              </a:solidFill>
              <a:effectLst/>
              <a:latin typeface="Consolas" panose="020B0609020204030204" pitchFamily="49"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590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07BF4B-7402-81B9-C5F8-5840E2AEF5FF}"/>
              </a:ext>
            </a:extLst>
          </p:cNvPr>
          <p:cNvPicPr>
            <a:picLocks noChangeAspect="1"/>
          </p:cNvPicPr>
          <p:nvPr/>
        </p:nvPicPr>
        <p:blipFill>
          <a:blip r:embed="rId2"/>
          <a:stretch>
            <a:fillRect/>
          </a:stretch>
        </p:blipFill>
        <p:spPr>
          <a:xfrm>
            <a:off x="5951984" y="1047711"/>
            <a:ext cx="5760640" cy="4494807"/>
          </a:xfrm>
          <a:prstGeom prst="rect">
            <a:avLst/>
          </a:prstGeom>
        </p:spPr>
      </p:pic>
      <p:sp>
        <p:nvSpPr>
          <p:cNvPr id="10" name="TextBox 9">
            <a:extLst>
              <a:ext uri="{FF2B5EF4-FFF2-40B4-BE49-F238E27FC236}">
                <a16:creationId xmlns:a16="http://schemas.microsoft.com/office/drawing/2014/main" id="{AB11205F-393A-BF51-5F1D-493FF85A0AFD}"/>
              </a:ext>
            </a:extLst>
          </p:cNvPr>
          <p:cNvSpPr txBox="1"/>
          <p:nvPr/>
        </p:nvSpPr>
        <p:spPr>
          <a:xfrm>
            <a:off x="0" y="764704"/>
            <a:ext cx="5760640" cy="5755871"/>
          </a:xfrm>
          <a:prstGeom prst="rect">
            <a:avLst/>
          </a:prstGeom>
          <a:noFill/>
        </p:spPr>
        <p:txBody>
          <a:bodyPr wrap="square">
            <a:spAutoFit/>
          </a:bodyPr>
          <a:lstStyle/>
          <a:p>
            <a:pPr marL="342900" marR="76835" lvl="0" indent="-342900" algn="just">
              <a:lnSpc>
                <a:spcPct val="100000"/>
              </a:lnSpc>
              <a:spcAft>
                <a:spcPts val="0"/>
              </a:spcAft>
              <a:buFont typeface="Wingdings" panose="05000000000000000000" pitchFamily="2" charset="2"/>
              <a:buChar char=""/>
              <a:tabLst>
                <a:tab pos="514985" algn="l"/>
                <a:tab pos="515620" algn="l"/>
              </a:tabLst>
            </a:pPr>
            <a:r>
              <a:rPr lang="en-US" sz="2400" b="1" i="1" dirty="0">
                <a:effectLst/>
                <a:latin typeface="Times New Roman" panose="02020603050405020304" pitchFamily="18" charset="0"/>
                <a:ea typeface="Times New Roman" panose="02020603050405020304" pitchFamily="18" charset="0"/>
              </a:rPr>
              <a:t>Filtering</a:t>
            </a:r>
            <a:r>
              <a:rPr lang="en-US" sz="2400" b="1" i="1" spc="1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creates</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new</a:t>
            </a:r>
            <a:r>
              <a:rPr lang="en-US" sz="2400" spc="1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pixel</a:t>
            </a:r>
            <a:r>
              <a:rPr lang="en-US" sz="2400" spc="1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with</a:t>
            </a:r>
            <a:r>
              <a:rPr lang="en-US" sz="2400" spc="1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coordinates</a:t>
            </a:r>
            <a:r>
              <a:rPr lang="en-US" sz="2400" spc="1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equal</a:t>
            </a:r>
            <a:r>
              <a:rPr lang="en-US" sz="2400" spc="1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1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5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coordinates</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1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25"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centre</a:t>
            </a:r>
            <a:r>
              <a:rPr lang="en-US" sz="2400" spc="1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3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35"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neighbourhood</a:t>
            </a:r>
            <a:r>
              <a:rPr lang="en-US" sz="2400" dirty="0">
                <a:effectLst/>
                <a:latin typeface="Times New Roman" panose="02020603050405020304" pitchFamily="18" charset="0"/>
                <a:ea typeface="Times New Roman" panose="02020603050405020304" pitchFamily="18" charset="0"/>
              </a:rPr>
              <a:t>, and</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whose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value</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result</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filtering</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operation.</a:t>
            </a:r>
          </a:p>
          <a:p>
            <a:pPr marL="342900" marR="82550" lvl="0" indent="-342900" algn="just">
              <a:lnSpc>
                <a:spcPct val="93000"/>
              </a:lnSpc>
              <a:spcBef>
                <a:spcPts val="65"/>
              </a:spcBef>
              <a:spcAft>
                <a:spcPts val="0"/>
              </a:spcAft>
              <a:buClr>
                <a:srgbClr val="1E487C"/>
              </a:buClr>
              <a:buSzPts val="1300"/>
              <a:buFont typeface="Courier New" panose="02070309020205020404" pitchFamily="49" charset="0"/>
              <a:buChar char="o"/>
              <a:tabLst>
                <a:tab pos="945515" algn="l"/>
              </a:tabLst>
            </a:pPr>
            <a:r>
              <a:rPr lang="en-US" sz="2400" dirty="0">
                <a:effectLst/>
                <a:latin typeface="Times New Roman" panose="02020603050405020304" pitchFamily="18" charset="0"/>
                <a:ea typeface="Courier New" panose="02070309020205020404" pitchFamily="49" charset="0"/>
              </a:rPr>
              <a:t>If</a:t>
            </a:r>
            <a:r>
              <a:rPr lang="en-US" sz="2400" spc="10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9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operation</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performed</a:t>
            </a:r>
            <a:r>
              <a:rPr lang="en-US" sz="2400" spc="7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on</a:t>
            </a:r>
            <a:r>
              <a:rPr lang="en-US" sz="2400" spc="7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image</a:t>
            </a:r>
            <a:r>
              <a:rPr lang="en-US" sz="2400" spc="9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pixel</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is</a:t>
            </a:r>
            <a:r>
              <a:rPr lang="en-US" sz="2400" spc="45" dirty="0">
                <a:effectLst/>
                <a:latin typeface="Times New Roman" panose="02020603050405020304" pitchFamily="18" charset="0"/>
                <a:ea typeface="Courier New" panose="02070309020205020404" pitchFamily="49" charset="0"/>
              </a:rPr>
              <a:t> </a:t>
            </a:r>
            <a:r>
              <a:rPr lang="en-US" sz="2400" b="1" dirty="0">
                <a:effectLst/>
                <a:latin typeface="Cambria" panose="02040503050406030204" pitchFamily="18" charset="0"/>
                <a:ea typeface="Courier New" panose="02070309020205020404" pitchFamily="49" charset="0"/>
              </a:rPr>
              <a:t>linear</a:t>
            </a:r>
            <a:r>
              <a:rPr lang="en-US" sz="2400" dirty="0">
                <a:effectLst/>
                <a:latin typeface="Times New Roman" panose="02020603050405020304" pitchFamily="18" charset="0"/>
                <a:ea typeface="Courier New" panose="02070309020205020404" pitchFamily="49" charset="0"/>
              </a:rPr>
              <a:t>,</a:t>
            </a:r>
            <a:r>
              <a:rPr lang="en-US" sz="2400" spc="8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then</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9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filter</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is</a:t>
            </a:r>
            <a:r>
              <a:rPr lang="en-US" sz="2400" spc="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called</a:t>
            </a:r>
            <a:r>
              <a:rPr lang="en-US" sz="2400" spc="-3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a</a:t>
            </a:r>
            <a:r>
              <a:rPr lang="en-US" sz="2400" spc="80" dirty="0">
                <a:effectLst/>
                <a:latin typeface="Times New Roman" panose="02020603050405020304" pitchFamily="18" charset="0"/>
                <a:ea typeface="Courier New" panose="02070309020205020404" pitchFamily="49" charset="0"/>
              </a:rPr>
              <a:t> </a:t>
            </a:r>
            <a:r>
              <a:rPr lang="en-US" sz="2400" b="1" dirty="0">
                <a:effectLst/>
                <a:latin typeface="Cambria" panose="02040503050406030204" pitchFamily="18" charset="0"/>
                <a:ea typeface="Courier New" panose="02070309020205020404" pitchFamily="49" charset="0"/>
              </a:rPr>
              <a:t>linear</a:t>
            </a:r>
            <a:r>
              <a:rPr lang="en-US" sz="2400" b="1" spc="235" dirty="0">
                <a:effectLst/>
                <a:latin typeface="Cambria" panose="02040503050406030204" pitchFamily="18" charset="0"/>
                <a:ea typeface="Courier New" panose="02070309020205020404" pitchFamily="49" charset="0"/>
              </a:rPr>
              <a:t> </a:t>
            </a:r>
            <a:r>
              <a:rPr lang="en-US" sz="2400" b="1" dirty="0">
                <a:effectLst/>
                <a:latin typeface="Cambria" panose="02040503050406030204" pitchFamily="18" charset="0"/>
                <a:ea typeface="Courier New" panose="02070309020205020404" pitchFamily="49" charset="0"/>
              </a:rPr>
              <a:t>spatial</a:t>
            </a:r>
            <a:r>
              <a:rPr lang="en-US" sz="2400" b="1" spc="255" dirty="0">
                <a:effectLst/>
                <a:latin typeface="Cambria" panose="02040503050406030204" pitchFamily="18" charset="0"/>
                <a:ea typeface="Courier New" panose="02070309020205020404" pitchFamily="49" charset="0"/>
              </a:rPr>
              <a:t> </a:t>
            </a:r>
            <a:r>
              <a:rPr lang="en-US" sz="2400" b="1" dirty="0">
                <a:effectLst/>
                <a:latin typeface="Cambria" panose="02040503050406030204" pitchFamily="18" charset="0"/>
                <a:ea typeface="Courier New" panose="02070309020205020404" pitchFamily="49" charset="0"/>
              </a:rPr>
              <a:t>filter</a:t>
            </a:r>
            <a:r>
              <a:rPr lang="en-US" sz="2400" dirty="0">
                <a:effectLst/>
                <a:latin typeface="Times New Roman" panose="02020603050405020304" pitchFamily="18" charset="0"/>
                <a:ea typeface="Courier New" panose="02070309020205020404" pitchFamily="49" charset="0"/>
              </a:rPr>
              <a:t>,</a:t>
            </a:r>
            <a:r>
              <a:rPr lang="en-US" sz="2400" spc="4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otherwise,</a:t>
            </a:r>
            <a:r>
              <a:rPr lang="en-US" sz="2400" spc="9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5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filter</a:t>
            </a:r>
            <a:r>
              <a:rPr lang="en-US" sz="2400" spc="5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is</a:t>
            </a:r>
            <a:r>
              <a:rPr lang="en-US" sz="2400" spc="50" dirty="0">
                <a:effectLst/>
                <a:latin typeface="Times New Roman" panose="02020603050405020304" pitchFamily="18" charset="0"/>
                <a:ea typeface="Courier New" panose="02070309020205020404" pitchFamily="49" charset="0"/>
              </a:rPr>
              <a:t> </a:t>
            </a:r>
            <a:r>
              <a:rPr lang="en-US" sz="2400" b="1" dirty="0">
                <a:effectLst/>
                <a:latin typeface="Cambria" panose="02040503050406030204" pitchFamily="18" charset="0"/>
                <a:ea typeface="Courier New" panose="02070309020205020404" pitchFamily="49" charset="0"/>
              </a:rPr>
              <a:t>nonlinear</a:t>
            </a:r>
            <a:r>
              <a:rPr lang="en-US" sz="2400" dirty="0">
                <a:effectLst/>
                <a:latin typeface="Times New Roman" panose="02020603050405020304" pitchFamily="18" charset="0"/>
                <a:ea typeface="Courier New" panose="02070309020205020404" pitchFamily="49" charset="0"/>
              </a:rPr>
              <a:t>.</a:t>
            </a:r>
          </a:p>
          <a:p>
            <a:pPr marL="342900" marR="80010" lvl="0" indent="-342900" algn="just">
              <a:lnSpc>
                <a:spcPct val="93000"/>
              </a:lnSpc>
              <a:spcBef>
                <a:spcPts val="125"/>
              </a:spcBef>
              <a:spcAft>
                <a:spcPts val="0"/>
              </a:spcAft>
              <a:buClr>
                <a:srgbClr val="1E487C"/>
              </a:buClr>
              <a:buSzPts val="1300"/>
              <a:buFont typeface="Courier New" panose="02070309020205020404" pitchFamily="49" charset="0"/>
              <a:buChar char="o"/>
              <a:tabLst>
                <a:tab pos="945515" algn="l"/>
              </a:tabLst>
            </a:pPr>
            <a:r>
              <a:rPr lang="en-US" sz="2400" dirty="0">
                <a:effectLst/>
                <a:latin typeface="Times New Roman" panose="02020603050405020304" pitchFamily="18" charset="0"/>
                <a:ea typeface="Courier New" panose="02070309020205020404" pitchFamily="49" charset="0"/>
              </a:rPr>
              <a:t>Figure</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1</a:t>
            </a:r>
            <a:r>
              <a:rPr lang="en-US" sz="2400" spc="2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presents</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mechanics</a:t>
            </a:r>
            <a:r>
              <a:rPr lang="en-US" sz="2400" spc="22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of</a:t>
            </a:r>
            <a:r>
              <a:rPr lang="en-US" sz="2400" spc="27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linear</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spatial</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filtering</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using</a:t>
            </a:r>
            <a:r>
              <a:rPr lang="en-US" sz="2400" spc="25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a</a:t>
            </a:r>
            <a:r>
              <a:rPr lang="en-US" sz="2400" spc="245" dirty="0">
                <a:effectLst/>
                <a:latin typeface="Times New Roman" panose="02020603050405020304" pitchFamily="18" charset="0"/>
                <a:ea typeface="Courier New" panose="02070309020205020404" pitchFamily="49" charset="0"/>
              </a:rPr>
              <a:t> </a:t>
            </a:r>
            <a:r>
              <a:rPr lang="en-US" sz="2400" b="1" i="1" dirty="0">
                <a:effectLst/>
                <a:latin typeface="Times New Roman" panose="02020603050405020304" pitchFamily="18" charset="0"/>
                <a:ea typeface="Courier New" panose="02070309020205020404" pitchFamily="49" charset="0"/>
              </a:rPr>
              <a:t>3*3</a:t>
            </a:r>
            <a:r>
              <a:rPr lang="en-US" sz="2400" b="1" i="1" spc="-310" dirty="0">
                <a:effectLst/>
                <a:latin typeface="Times New Roman" panose="02020603050405020304" pitchFamily="18" charset="0"/>
                <a:ea typeface="Courier New" panose="02070309020205020404" pitchFamily="49" charset="0"/>
              </a:rPr>
              <a:t> </a:t>
            </a:r>
            <a:r>
              <a:rPr lang="en-US" sz="2400" b="1" i="1" dirty="0">
                <a:effectLst/>
                <a:latin typeface="Times New Roman" panose="02020603050405020304" pitchFamily="18" charset="0"/>
                <a:ea typeface="Courier New" panose="02070309020205020404" pitchFamily="49" charset="0"/>
              </a:rPr>
              <a:t>neighborhood</a:t>
            </a:r>
            <a:r>
              <a:rPr lang="en-US" sz="2400" dirty="0">
                <a:effectLst/>
                <a:latin typeface="Times New Roman" panose="02020603050405020304" pitchFamily="18" charset="0"/>
                <a:ea typeface="Courier New" panose="02070309020205020404" pitchFamily="49" charset="0"/>
              </a:rPr>
              <a:t>.</a:t>
            </a:r>
          </a:p>
          <a:p>
            <a:pPr marL="342900" marR="82550" lvl="0" indent="-342900" algn="just">
              <a:lnSpc>
                <a:spcPct val="93000"/>
              </a:lnSpc>
              <a:spcBef>
                <a:spcPts val="105"/>
              </a:spcBef>
              <a:spcAft>
                <a:spcPts val="0"/>
              </a:spcAft>
              <a:buClr>
                <a:srgbClr val="1E487C"/>
              </a:buClr>
              <a:buSzPts val="1300"/>
              <a:buFont typeface="Courier New" panose="02070309020205020404" pitchFamily="49" charset="0"/>
              <a:buChar char="o"/>
              <a:tabLst>
                <a:tab pos="945515" algn="l"/>
              </a:tabLst>
            </a:pPr>
            <a:r>
              <a:rPr lang="en-US" sz="2400" dirty="0">
                <a:effectLst/>
                <a:latin typeface="Times New Roman" panose="02020603050405020304" pitchFamily="18" charset="0"/>
                <a:ea typeface="Courier New" panose="02070309020205020404" pitchFamily="49" charset="0"/>
              </a:rPr>
              <a:t>the</a:t>
            </a:r>
            <a:r>
              <a:rPr lang="en-US" sz="2400" spc="155" dirty="0">
                <a:effectLst/>
                <a:latin typeface="Times New Roman" panose="02020603050405020304" pitchFamily="18" charset="0"/>
                <a:ea typeface="Courier New" panose="02070309020205020404" pitchFamily="49" charset="0"/>
              </a:rPr>
              <a:t> </a:t>
            </a:r>
            <a:r>
              <a:rPr lang="en-US" sz="2400" b="1" i="1" dirty="0">
                <a:effectLst/>
                <a:latin typeface="Times New Roman" panose="02020603050405020304" pitchFamily="18" charset="0"/>
                <a:ea typeface="Courier New" panose="02070309020205020404" pitchFamily="49" charset="0"/>
              </a:rPr>
              <a:t>response</a:t>
            </a:r>
            <a:r>
              <a:rPr lang="en-US" sz="2400" b="1" i="1" spc="1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(output)</a:t>
            </a:r>
            <a:r>
              <a:rPr lang="en-US" sz="2400" spc="100" dirty="0">
                <a:effectLst/>
                <a:latin typeface="Times New Roman" panose="02020603050405020304" pitchFamily="18" charset="0"/>
                <a:ea typeface="Courier New" panose="02070309020205020404" pitchFamily="49" charset="0"/>
              </a:rPr>
              <a:t> </a:t>
            </a:r>
            <a:r>
              <a:rPr lang="en-US" sz="2400" dirty="0">
                <a:effectLst/>
                <a:latin typeface="Cambria" panose="02040503050406030204" pitchFamily="18" charset="0"/>
                <a:ea typeface="Courier New" panose="02070309020205020404" pitchFamily="49" charset="0"/>
              </a:rPr>
              <a:t>g(x,</a:t>
            </a:r>
            <a:r>
              <a:rPr lang="en-US" sz="2400" spc="-5" dirty="0">
                <a:effectLst/>
                <a:latin typeface="Cambria" panose="02040503050406030204" pitchFamily="18" charset="0"/>
                <a:ea typeface="Courier New" panose="02070309020205020404" pitchFamily="49" charset="0"/>
              </a:rPr>
              <a:t> </a:t>
            </a:r>
            <a:r>
              <a:rPr lang="en-US" sz="2400" dirty="0">
                <a:effectLst/>
                <a:latin typeface="Cambria" panose="02040503050406030204" pitchFamily="18" charset="0"/>
                <a:ea typeface="Courier New" panose="02070309020205020404" pitchFamily="49" charset="0"/>
              </a:rPr>
              <a:t>y)</a:t>
            </a:r>
            <a:r>
              <a:rPr lang="en-US" sz="2400" spc="40" dirty="0">
                <a:effectLst/>
                <a:latin typeface="Cambria" panose="020405030504060302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of</a:t>
            </a:r>
            <a:r>
              <a:rPr lang="en-US" sz="2400" spc="1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10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filter</a:t>
            </a:r>
            <a:r>
              <a:rPr lang="en-US" sz="2400" spc="10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at</a:t>
            </a:r>
            <a:r>
              <a:rPr lang="en-US" sz="2400" spc="1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any</a:t>
            </a:r>
            <a:r>
              <a:rPr lang="en-US" sz="2400" spc="13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point</a:t>
            </a:r>
            <a:r>
              <a:rPr lang="en-US" sz="2400" spc="130" dirty="0">
                <a:effectLst/>
                <a:latin typeface="Times New Roman" panose="02020603050405020304" pitchFamily="18" charset="0"/>
                <a:ea typeface="Courier New" panose="02070309020205020404" pitchFamily="49" charset="0"/>
              </a:rPr>
              <a:t> </a:t>
            </a:r>
            <a:r>
              <a:rPr lang="en-US" sz="2400" dirty="0">
                <a:effectLst/>
                <a:latin typeface="Cambria" panose="02040503050406030204" pitchFamily="18" charset="0"/>
                <a:ea typeface="Courier New" panose="02070309020205020404" pitchFamily="49" charset="0"/>
              </a:rPr>
              <a:t>(x,</a:t>
            </a:r>
            <a:r>
              <a:rPr lang="en-US" sz="2400" spc="-30" dirty="0">
                <a:effectLst/>
                <a:latin typeface="Cambria" panose="02040503050406030204" pitchFamily="18" charset="0"/>
                <a:ea typeface="Courier New" panose="02070309020205020404" pitchFamily="49" charset="0"/>
              </a:rPr>
              <a:t> </a:t>
            </a:r>
            <a:r>
              <a:rPr lang="en-US" sz="2400" dirty="0">
                <a:effectLst/>
                <a:latin typeface="Cambria" panose="02040503050406030204" pitchFamily="18" charset="0"/>
                <a:ea typeface="Courier New" panose="02070309020205020404" pitchFamily="49" charset="0"/>
              </a:rPr>
              <a:t>y)</a:t>
            </a:r>
            <a:r>
              <a:rPr lang="en-US" sz="2400" spc="40" dirty="0">
                <a:effectLst/>
                <a:latin typeface="Cambria" panose="020405030504060302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in</a:t>
            </a:r>
            <a:r>
              <a:rPr lang="en-US" sz="2400" spc="1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15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image</a:t>
            </a:r>
            <a:r>
              <a:rPr lang="en-US" sz="2400" spc="1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is</a:t>
            </a:r>
            <a:r>
              <a:rPr lang="en-US" sz="2400" spc="12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3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sum</a:t>
            </a:r>
            <a:r>
              <a:rPr lang="en-US" sz="2400" spc="3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of</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products</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of</a:t>
            </a:r>
            <a:r>
              <a:rPr lang="en-US" sz="2400" spc="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filter</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coefficients</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and</a:t>
            </a:r>
            <a:r>
              <a:rPr lang="en-US" sz="2400" spc="3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the</a:t>
            </a:r>
            <a:r>
              <a:rPr lang="en-US" sz="2400" spc="3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image</a:t>
            </a:r>
            <a:r>
              <a:rPr lang="en-US" sz="2400" spc="-15"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pixels</a:t>
            </a:r>
            <a:r>
              <a:rPr lang="en-US" sz="2400" spc="10" dirty="0">
                <a:effectLst/>
                <a:latin typeface="Times New Roman" panose="02020603050405020304" pitchFamily="18" charset="0"/>
                <a:ea typeface="Courier New" panose="02070309020205020404" pitchFamily="49" charset="0"/>
              </a:rPr>
              <a:t> </a:t>
            </a:r>
            <a:r>
              <a:rPr lang="en-US" sz="2400" dirty="0">
                <a:effectLst/>
                <a:latin typeface="Times New Roman" panose="02020603050405020304" pitchFamily="18" charset="0"/>
                <a:ea typeface="Courier New" panose="02070309020205020404" pitchFamily="49" charset="0"/>
              </a:rPr>
              <a:t>values:</a:t>
            </a:r>
          </a:p>
        </p:txBody>
      </p:sp>
      <p:sp>
        <p:nvSpPr>
          <p:cNvPr id="2" name="TextBox 1">
            <a:extLst>
              <a:ext uri="{FF2B5EF4-FFF2-40B4-BE49-F238E27FC236}">
                <a16:creationId xmlns:a16="http://schemas.microsoft.com/office/drawing/2014/main" id="{30B84B47-2F3A-E5DC-D2F4-BF5B1486745C}"/>
              </a:ext>
            </a:extLst>
          </p:cNvPr>
          <p:cNvSpPr txBox="1"/>
          <p:nvPr/>
        </p:nvSpPr>
        <p:spPr>
          <a:xfrm>
            <a:off x="191344" y="241484"/>
            <a:ext cx="2097049" cy="523220"/>
          </a:xfrm>
          <a:prstGeom prst="rect">
            <a:avLst/>
          </a:prstGeom>
          <a:noFill/>
        </p:spPr>
        <p:txBody>
          <a:bodyPr wrap="none" rtlCol="0">
            <a:spAutoFit/>
          </a:bodyPr>
          <a:lstStyle/>
          <a:p>
            <a:r>
              <a:rPr lang="en-GB" sz="2800" b="1" dirty="0"/>
              <a:t>Mechanism :</a:t>
            </a:r>
            <a:endParaRPr lang="en-IN" sz="2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9D7A5D-B415-30C8-038F-DE80EAF18BFD}"/>
              </a:ext>
            </a:extLst>
          </p:cNvPr>
          <p:cNvSpPr txBox="1"/>
          <p:nvPr/>
        </p:nvSpPr>
        <p:spPr>
          <a:xfrm>
            <a:off x="1559496" y="612075"/>
            <a:ext cx="9433048" cy="5695405"/>
          </a:xfrm>
          <a:prstGeom prst="rect">
            <a:avLst/>
          </a:prstGeom>
          <a:noFill/>
        </p:spPr>
        <p:txBody>
          <a:bodyPr wrap="square">
            <a:spAutoFit/>
          </a:bodyPr>
          <a:lstStyle/>
          <a:p>
            <a:pPr marL="76200">
              <a:spcBef>
                <a:spcPts val="440"/>
              </a:spcBef>
              <a:spcAft>
                <a:spcPts val="0"/>
              </a:spcAft>
            </a:pPr>
            <a:r>
              <a:rPr lang="en-US" sz="2400" b="1" dirty="0">
                <a:effectLst/>
                <a:latin typeface="Times New Roman" panose="02020603050405020304" pitchFamily="18" charset="0"/>
                <a:ea typeface="Times New Roman" panose="02020603050405020304" pitchFamily="18" charset="0"/>
              </a:rPr>
              <a:t>Linear</a:t>
            </a:r>
            <a:r>
              <a:rPr lang="en-US" sz="2400" b="1" spc="-2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Spatial</a:t>
            </a:r>
            <a:r>
              <a:rPr lang="en-US" sz="2400" b="1" spc="-1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Filtering</a:t>
            </a:r>
            <a:r>
              <a:rPr lang="en-US" sz="2400" b="1" spc="-1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(Convolution)</a:t>
            </a:r>
            <a:endParaRPr lang="en-US" sz="2400" dirty="0">
              <a:effectLst/>
              <a:latin typeface="Times New Roman" panose="02020603050405020304" pitchFamily="18" charset="0"/>
              <a:ea typeface="Times New Roman" panose="02020603050405020304" pitchFamily="18" charset="0"/>
            </a:endParaRPr>
          </a:p>
          <a:p>
            <a:pPr marL="75565" marR="187325">
              <a:lnSpc>
                <a:spcPct val="150000"/>
              </a:lnSpc>
              <a:spcBef>
                <a:spcPts val="825"/>
              </a:spcBef>
              <a:spcAft>
                <a:spcPts val="0"/>
              </a:spcAft>
            </a:pPr>
            <a:r>
              <a:rPr lang="en-US" sz="1800" dirty="0">
                <a:effectLst/>
                <a:latin typeface="Times New Roman" panose="02020603050405020304" pitchFamily="18" charset="0"/>
                <a:ea typeface="Times New Roman" panose="02020603050405020304" pitchFamily="18" charset="0"/>
              </a:rPr>
              <a:t>The process consists of moving the filter mask from pixel to pixel in 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 At each pixel (</a:t>
            </a:r>
            <a:r>
              <a:rPr lang="en-US" sz="1800" dirty="0" err="1">
                <a:effectLst/>
                <a:latin typeface="Times New Roman" panose="02020603050405020304" pitchFamily="18" charset="0"/>
                <a:ea typeface="Times New Roman" panose="02020603050405020304" pitchFamily="18" charset="0"/>
              </a:rPr>
              <a:t>x,y</a:t>
            </a:r>
            <a:r>
              <a:rPr lang="en-US" sz="1800" dirty="0">
                <a:effectLst/>
                <a:latin typeface="Times New Roman" panose="02020603050405020304" pitchFamily="18" charset="0"/>
                <a:ea typeface="Times New Roman" panose="02020603050405020304" pitchFamily="18" charset="0"/>
              </a:rPr>
              <a:t>), the response is given by a sum of products of</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filter coefficients and the corresponding image pixels in the area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spanned by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mask.</a:t>
            </a:r>
          </a:p>
          <a:p>
            <a:pPr marL="76200" marR="248920">
              <a:lnSpc>
                <a:spcPct val="150000"/>
              </a:lnSpc>
              <a:spcAft>
                <a:spcPts val="0"/>
              </a:spcAft>
            </a:pPr>
            <a:r>
              <a:rPr lang="en-US" sz="1800" dirty="0">
                <a:effectLst/>
                <a:latin typeface="Times New Roman" panose="02020603050405020304" pitchFamily="18" charset="0"/>
                <a:ea typeface="Times New Roman" panose="02020603050405020304" pitchFamily="18" charset="0"/>
              </a:rPr>
              <a:t>For the 3×3 mask shown in the previous figure, the result (or response),</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linear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filtering is:</a:t>
            </a:r>
          </a:p>
          <a:p>
            <a:pPr marL="237490">
              <a:spcBef>
                <a:spcPts val="330"/>
              </a:spcBef>
              <a:spcAft>
                <a:spcPts val="0"/>
              </a:spcAft>
            </a:pPr>
            <a:r>
              <a:rPr lang="en-US" sz="1800" dirty="0">
                <a:effectLst/>
                <a:latin typeface="Cambria Math" panose="02040503050406030204" pitchFamily="18" charset="0"/>
                <a:ea typeface="Cambria Math" panose="02040503050406030204" pitchFamily="18" charset="0"/>
              </a:rPr>
              <a:t>𝑅</a:t>
            </a:r>
            <a:r>
              <a:rPr lang="en-US" sz="1800" spc="18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14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w(−1,</a:t>
            </a:r>
            <a:r>
              <a:rPr lang="en-US" sz="1800" spc="-4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−1)ƒ(𝑥</a:t>
            </a:r>
            <a:r>
              <a:rPr lang="en-US" sz="1800" spc="9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4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r>
              <a:rPr lang="en-US" sz="1800" spc="-5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7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4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r>
              <a:rPr lang="en-US" sz="1800" spc="4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4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w(−1,0)ƒ(𝑥</a:t>
            </a:r>
            <a:r>
              <a:rPr lang="en-US" sz="1800" spc="9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4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r>
              <a:rPr lang="en-US" sz="1800" spc="-5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5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4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endParaRPr lang="en-US" sz="1800" dirty="0">
              <a:effectLst/>
              <a:latin typeface="Times New Roman" panose="02020603050405020304" pitchFamily="18" charset="0"/>
              <a:ea typeface="Times New Roman" panose="02020603050405020304" pitchFamily="18" charset="0"/>
            </a:endParaRPr>
          </a:p>
          <a:p>
            <a:pPr marL="237490">
              <a:spcBef>
                <a:spcPts val="770"/>
              </a:spcBef>
              <a:spcAft>
                <a:spcPts val="0"/>
              </a:spcAft>
            </a:pPr>
            <a:r>
              <a:rPr lang="en-US" sz="1800" dirty="0">
                <a:effectLst/>
                <a:latin typeface="Cambria Math" panose="02040503050406030204" pitchFamily="18" charset="0"/>
                <a:ea typeface="Cambria Math" panose="02040503050406030204" pitchFamily="18" charset="0"/>
              </a:rPr>
              <a:t>+w(0,0)ƒ(𝑥,</a:t>
            </a:r>
            <a:r>
              <a:rPr lang="en-US" sz="1800" spc="-1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7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1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w(1,0)ƒ(𝑥</a:t>
            </a:r>
            <a:r>
              <a:rPr lang="en-US" sz="1800" spc="12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r>
              <a:rPr lang="en-US" sz="1800" spc="-3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8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w(1,1)ƒ(𝑥</a:t>
            </a:r>
            <a:r>
              <a:rPr lang="en-US" sz="1800" spc="12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r>
              <a:rPr lang="en-US" sz="1800" spc="-2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10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7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1)</a:t>
            </a:r>
            <a:endParaRPr lang="en-US" sz="1800" dirty="0">
              <a:effectLst/>
              <a:latin typeface="Times New Roman" panose="02020603050405020304" pitchFamily="18" charset="0"/>
              <a:ea typeface="Times New Roman" panose="02020603050405020304" pitchFamily="18" charset="0"/>
            </a:endParaRPr>
          </a:p>
          <a:p>
            <a:pPr>
              <a:spcBef>
                <a:spcPts val="30"/>
              </a:spcBef>
              <a:spcAft>
                <a:spcPts val="0"/>
              </a:spcAft>
            </a:pPr>
            <a:r>
              <a:rPr lang="en-US" sz="2400" dirty="0">
                <a:effectLst/>
                <a:latin typeface="Cambria Math" panose="020405030504060302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76200">
              <a:lnSpc>
                <a:spcPct val="150000"/>
              </a:lnSpc>
              <a:spcAft>
                <a:spcPts val="0"/>
              </a:spcAft>
            </a:pPr>
            <a:r>
              <a:rPr lang="en-US" sz="1800" dirty="0">
                <a:effectLst/>
                <a:latin typeface="Times New Roman" panose="02020603050405020304" pitchFamily="18" charset="0"/>
                <a:ea typeface="Times New Roman" panose="02020603050405020304" pitchFamily="18" charset="0"/>
              </a:rPr>
              <a:t>In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general,</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linear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a:t>
            </a:r>
            <a:r>
              <a:rPr lang="en-US" sz="1800" spc="-1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f</a:t>
            </a:r>
            <a:r>
              <a:rPr lang="en-US" sz="1800" i="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size</a:t>
            </a:r>
            <a:r>
              <a:rPr lang="en-US" sz="1800" spc="-10" dirty="0">
                <a:effectLst/>
                <a:latin typeface="Times New Roman" panose="02020603050405020304" pitchFamily="18" charset="0"/>
                <a:ea typeface="Times New Roman" panose="02020603050405020304" pitchFamily="18" charset="0"/>
              </a:rPr>
              <a:t> </a:t>
            </a:r>
            <a:r>
              <a:rPr lang="en-US" sz="1800" i="1" spc="45" dirty="0">
                <a:effectLst/>
                <a:latin typeface="Times New Roman" panose="02020603050405020304" pitchFamily="18" charset="0"/>
                <a:ea typeface="Times New Roman" panose="02020603050405020304" pitchFamily="18" charset="0"/>
              </a:rPr>
              <a:t>M×N</a:t>
            </a:r>
            <a:r>
              <a:rPr lang="en-US" sz="1800" i="1"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filter mask</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size</a:t>
            </a:r>
            <a:r>
              <a:rPr lang="en-US" sz="1800" spc="-5" dirty="0">
                <a:effectLst/>
                <a:latin typeface="Times New Roman" panose="02020603050405020304" pitchFamily="18" charset="0"/>
                <a:ea typeface="Times New Roman" panose="02020603050405020304" pitchFamily="18" charset="0"/>
              </a:rPr>
              <a:t> </a:t>
            </a:r>
            <a:r>
              <a:rPr lang="en-US" sz="1800" i="1" spc="45" dirty="0" err="1">
                <a:effectLst/>
                <a:latin typeface="Times New Roman" panose="02020603050405020304" pitchFamily="18" charset="0"/>
                <a:ea typeface="Times New Roman" panose="02020603050405020304" pitchFamily="18" charset="0"/>
              </a:rPr>
              <a:t>m×n</a:t>
            </a:r>
            <a:r>
              <a:rPr lang="en-US" sz="1800" i="1"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given by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expression:</a:t>
            </a:r>
          </a:p>
          <a:p>
            <a:pPr marR="894715" algn="ctr">
              <a:lnSpc>
                <a:spcPts val="1125"/>
              </a:lnSpc>
              <a:spcAft>
                <a:spcPts val="0"/>
              </a:spcAft>
              <a:tabLst>
                <a:tab pos="357505" algn="l"/>
              </a:tabLst>
            </a:pPr>
            <a:r>
              <a:rPr lang="en-US" sz="1100" dirty="0">
                <a:effectLst/>
                <a:latin typeface="Cambria Math" panose="02040503050406030204" pitchFamily="18" charset="0"/>
                <a:ea typeface="Cambria Math" panose="02040503050406030204" pitchFamily="18" charset="0"/>
              </a:rPr>
              <a:t>𝑎	𝑏</a:t>
            </a:r>
            <a:endParaRPr lang="en-US" sz="1400" dirty="0">
              <a:effectLst/>
              <a:latin typeface="Times New Roman" panose="02020603050405020304" pitchFamily="18" charset="0"/>
              <a:ea typeface="Times New Roman" panose="02020603050405020304" pitchFamily="18" charset="0"/>
            </a:endParaRPr>
          </a:p>
          <a:p>
            <a:pPr marR="6350" algn="ctr">
              <a:spcBef>
                <a:spcPts val="495"/>
              </a:spcBef>
              <a:spcAft>
                <a:spcPts val="0"/>
              </a:spcAft>
            </a:pPr>
            <a:r>
              <a:rPr lang="en-US" sz="1800" dirty="0">
                <a:effectLst/>
                <a:latin typeface="Cambria Math" panose="02040503050406030204" pitchFamily="18" charset="0"/>
                <a:ea typeface="Cambria Math" panose="02040503050406030204" pitchFamily="18" charset="0"/>
              </a:rPr>
              <a:t>𝑔(𝑥,</a:t>
            </a:r>
            <a:r>
              <a:rPr lang="en-US" sz="1800" spc="-11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a:t>
            </a:r>
            <a:r>
              <a:rPr lang="en-US" sz="1800" spc="7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10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 </a:t>
            </a:r>
            <a:r>
              <a:rPr lang="en-US" sz="1800" spc="18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21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w(𝑠,</a:t>
            </a:r>
            <a:r>
              <a:rPr lang="en-US" sz="1800" spc="-11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𝑡)ƒ(𝑥</a:t>
            </a:r>
            <a:r>
              <a:rPr lang="en-US" sz="1800" spc="2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a:t>
            </a:r>
            <a:r>
              <a:rPr lang="en-US" sz="1800" spc="-2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𝑠,</a:t>
            </a:r>
            <a:r>
              <a:rPr lang="en-US" sz="1800" spc="-105"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𝑦 +</a:t>
            </a:r>
            <a:r>
              <a:rPr lang="en-US" sz="1800" spc="-20" dirty="0">
                <a:effectLst/>
                <a:latin typeface="Cambria Math" panose="02040503050406030204" pitchFamily="18" charset="0"/>
                <a:ea typeface="Cambria Math" panose="02040503050406030204" pitchFamily="18" charset="0"/>
              </a:rPr>
              <a:t> </a:t>
            </a:r>
            <a:r>
              <a:rPr lang="en-US" sz="1800" dirty="0">
                <a:effectLst/>
                <a:latin typeface="Cambria Math" panose="02040503050406030204" pitchFamily="18" charset="0"/>
                <a:ea typeface="Cambria Math" panose="02040503050406030204" pitchFamily="18" charset="0"/>
              </a:rPr>
              <a:t>𝑡)</a:t>
            </a:r>
            <a:endParaRPr lang="en-US" sz="1800" dirty="0">
              <a:effectLst/>
              <a:latin typeface="Times New Roman" panose="02020603050405020304" pitchFamily="18" charset="0"/>
              <a:ea typeface="Times New Roman" panose="02020603050405020304" pitchFamily="18" charset="0"/>
            </a:endParaRPr>
          </a:p>
          <a:p>
            <a:pPr marR="894715" algn="ctr">
              <a:spcBef>
                <a:spcPts val="530"/>
              </a:spcBef>
              <a:spcAft>
                <a:spcPts val="0"/>
              </a:spcAft>
            </a:pPr>
            <a:r>
              <a:rPr lang="en-US" sz="1100" dirty="0">
                <a:effectLst/>
                <a:latin typeface="Cambria Math" panose="02040503050406030204" pitchFamily="18" charset="0"/>
                <a:ea typeface="Cambria Math" panose="02040503050406030204" pitchFamily="18" charset="0"/>
              </a:rPr>
              <a:t>𝑠=−𝑎</a:t>
            </a:r>
            <a:r>
              <a:rPr lang="en-US" sz="1100" spc="-15" dirty="0">
                <a:effectLst/>
                <a:latin typeface="Cambria Math" panose="02040503050406030204" pitchFamily="18" charset="0"/>
                <a:ea typeface="Cambria Math" panose="02040503050406030204" pitchFamily="18" charset="0"/>
              </a:rPr>
              <a:t> </a:t>
            </a:r>
            <a:r>
              <a:rPr lang="en-US" sz="1100" dirty="0">
                <a:effectLst/>
                <a:latin typeface="Cambria Math" panose="02040503050406030204" pitchFamily="18" charset="0"/>
                <a:ea typeface="Cambria Math" panose="02040503050406030204" pitchFamily="18" charset="0"/>
              </a:rPr>
              <a:t>𝑡=−𝑏</a:t>
            </a:r>
            <a:endParaRPr lang="en-US" sz="1400" dirty="0">
              <a:effectLst/>
              <a:latin typeface="Times New Roman" panose="02020603050405020304" pitchFamily="18" charset="0"/>
              <a:ea typeface="Times New Roman" panose="02020603050405020304" pitchFamily="18" charset="0"/>
            </a:endParaRPr>
          </a:p>
          <a:p>
            <a:pPr marL="76200" marR="152400">
              <a:lnSpc>
                <a:spcPct val="150000"/>
              </a:lnSpc>
              <a:spcBef>
                <a:spcPts val="555"/>
              </a:spcBef>
              <a:spcAft>
                <a:spcPts val="0"/>
              </a:spcAft>
            </a:pPr>
            <a:r>
              <a:rPr lang="en-US" sz="1800" dirty="0">
                <a:effectLst/>
                <a:latin typeface="Times New Roman" panose="02020603050405020304" pitchFamily="18" charset="0"/>
                <a:ea typeface="Times New Roman" panose="02020603050405020304" pitchFamily="18" charset="0"/>
              </a:rPr>
              <a:t>where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 (</a:t>
            </a:r>
            <a:r>
              <a:rPr lang="en-US" sz="1800" i="1" dirty="0">
                <a:effectLst/>
                <a:latin typeface="Times New Roman" panose="02020603050405020304" pitchFamily="18" charset="0"/>
                <a:ea typeface="Times New Roman" panose="02020603050405020304" pitchFamily="18" charset="0"/>
              </a:rPr>
              <a:t>m - </a:t>
            </a:r>
            <a:r>
              <a:rPr lang="en-US" sz="1800" dirty="0">
                <a:effectLst/>
                <a:latin typeface="Times New Roman" panose="02020603050405020304" pitchFamily="18" charset="0"/>
                <a:ea typeface="Times New Roman" panose="02020603050405020304" pitchFamily="18" charset="0"/>
              </a:rPr>
              <a:t>1)/2 and b = (</a:t>
            </a:r>
            <a:r>
              <a:rPr lang="en-US" sz="1800" i="1" dirty="0">
                <a:effectLst/>
                <a:latin typeface="Times New Roman" panose="02020603050405020304" pitchFamily="18" charset="0"/>
                <a:ea typeface="Times New Roman" panose="02020603050405020304" pitchFamily="18" charset="0"/>
              </a:rPr>
              <a:t>n - </a:t>
            </a:r>
            <a:r>
              <a:rPr lang="en-US" sz="1800" dirty="0">
                <a:effectLst/>
                <a:latin typeface="Times New Roman" panose="02020603050405020304" pitchFamily="18" charset="0"/>
                <a:ea typeface="Times New Roman" panose="02020603050405020304" pitchFamily="18" charset="0"/>
              </a:rPr>
              <a:t>l)/2. To generate a complete filtered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image this equation must be applied 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x = 0,1, 2,..., </a:t>
            </a:r>
            <a:r>
              <a:rPr lang="en-US" sz="1800" i="1"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1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 = 0,1,</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2,...,</a:t>
            </a:r>
            <a:r>
              <a:rPr lang="en-US" sz="1800" spc="-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rPr>
              <a:t>1.</a:t>
            </a:r>
          </a:p>
        </p:txBody>
      </p:sp>
    </p:spTree>
    <p:extLst>
      <p:ext uri="{BB962C8B-B14F-4D97-AF65-F5344CB8AC3E}">
        <p14:creationId xmlns:p14="http://schemas.microsoft.com/office/powerpoint/2010/main" val="49338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9746BD-0ED8-C161-B182-249ADD7DF0AE}"/>
              </a:ext>
            </a:extLst>
          </p:cNvPr>
          <p:cNvPicPr>
            <a:picLocks noChangeAspect="1"/>
          </p:cNvPicPr>
          <p:nvPr/>
        </p:nvPicPr>
        <p:blipFill>
          <a:blip r:embed="rId2"/>
          <a:stretch>
            <a:fillRect/>
          </a:stretch>
        </p:blipFill>
        <p:spPr>
          <a:xfrm>
            <a:off x="2063552" y="828674"/>
            <a:ext cx="7344816" cy="5624661"/>
          </a:xfrm>
          <a:prstGeom prst="rect">
            <a:avLst/>
          </a:prstGeom>
        </p:spPr>
      </p:pic>
      <p:sp>
        <p:nvSpPr>
          <p:cNvPr id="6" name="TextBox 5">
            <a:extLst>
              <a:ext uri="{FF2B5EF4-FFF2-40B4-BE49-F238E27FC236}">
                <a16:creationId xmlns:a16="http://schemas.microsoft.com/office/drawing/2014/main" id="{DB482B86-5A24-E37C-04DA-F58806BE96E9}"/>
              </a:ext>
            </a:extLst>
          </p:cNvPr>
          <p:cNvSpPr txBox="1"/>
          <p:nvPr/>
        </p:nvSpPr>
        <p:spPr>
          <a:xfrm>
            <a:off x="623392" y="260648"/>
            <a:ext cx="977191" cy="369332"/>
          </a:xfrm>
          <a:prstGeom prst="rect">
            <a:avLst/>
          </a:prstGeom>
          <a:noFill/>
        </p:spPr>
        <p:txBody>
          <a:bodyPr wrap="none" rtlCol="0">
            <a:spAutoFit/>
          </a:bodyPr>
          <a:lstStyle/>
          <a:p>
            <a:r>
              <a:rPr lang="en-GB" dirty="0"/>
              <a:t>Example</a:t>
            </a:r>
            <a:endParaRPr lang="en-IN" dirty="0"/>
          </a:p>
        </p:txBody>
      </p:sp>
    </p:spTree>
    <p:extLst>
      <p:ext uri="{BB962C8B-B14F-4D97-AF65-F5344CB8AC3E}">
        <p14:creationId xmlns:p14="http://schemas.microsoft.com/office/powerpoint/2010/main" val="2991878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1274</Words>
  <Application>Microsoft Office PowerPoint</Application>
  <PresentationFormat>Widescreen</PresentationFormat>
  <Paragraphs>89</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Cambria</vt:lpstr>
      <vt:lpstr>Cambria Math</vt:lpstr>
      <vt:lpstr>Century</vt:lpstr>
      <vt:lpstr>Consolas</vt:lpstr>
      <vt:lpstr>Courier New</vt:lpstr>
      <vt:lpstr>Symbol</vt:lpstr>
      <vt:lpstr>Times New Roman</vt:lpstr>
      <vt:lpstr>urw-din</vt:lpstr>
      <vt:lpstr>Wingdings</vt:lpstr>
      <vt:lpstr>Office Theme</vt:lpstr>
      <vt:lpstr>Digital Image Processing  UNIT-II Spatial Filters</vt:lpstr>
      <vt:lpstr>Image Enhancement-Domains</vt:lpstr>
      <vt:lpstr>Image Enhancement</vt:lpstr>
      <vt:lpstr>PowerPoint Presentation</vt:lpstr>
      <vt:lpstr>Spatial Filters</vt:lpstr>
      <vt:lpstr>Spatial Filters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Smoothing Spatial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Prof.Subhash chandra</dc:creator>
  <cp:lastModifiedBy>Subhash Chandra N</cp:lastModifiedBy>
  <cp:revision>44</cp:revision>
  <dcterms:created xsi:type="dcterms:W3CDTF">2022-09-06T08:34:54Z</dcterms:created>
  <dcterms:modified xsi:type="dcterms:W3CDTF">2023-09-21T09:15:05Z</dcterms:modified>
</cp:coreProperties>
</file>